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1" r:id="rId4"/>
    <p:sldId id="270" r:id="rId5"/>
    <p:sldId id="271" r:id="rId6"/>
    <p:sldId id="263" r:id="rId7"/>
    <p:sldId id="264" r:id="rId8"/>
    <p:sldId id="266" r:id="rId9"/>
    <p:sldId id="272" r:id="rId10"/>
    <p:sldId id="267" r:id="rId11"/>
    <p:sldId id="268" r:id="rId12"/>
    <p:sldId id="259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5DD6D-F37E-43D1-BAF5-D449EBD13E37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3F2D6-853F-4471-887B-23749E688A6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351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3F2D6-853F-4471-887B-23749E688A6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8579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mailto:ciudadano@oepm.es" TargetMode="External"/><Relationship Id="rId2" Type="http://schemas.openxmlformats.org/officeDocument/2006/relationships/hyperlink" Target="https://www.oepm.es/es/qsf/index.html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3" Type="http://schemas.openxmlformats.org/officeDocument/2006/relationships/hyperlink" Target="http://www.oepm.es/" TargetMode="External"/><Relationship Id="rId7" Type="http://schemas.openxmlformats.org/officeDocument/2006/relationships/hyperlink" Target="https://twitter.com/oepm_es" TargetMode="External"/><Relationship Id="rId12" Type="http://schemas.openxmlformats.org/officeDocument/2006/relationships/hyperlink" Target="https://www.youtube.com/user/CanalOEPM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hyperlink" Target="https://www.instagram.com/oepm.es/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s://www.linkedin.com/company/429115/admin/dashboard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838200" y="1122362"/>
            <a:ext cx="10515600" cy="3026201"/>
          </a:xfrm>
        </p:spPr>
        <p:txBody>
          <a:bodyPr anchor="b"/>
          <a:lstStyle>
            <a:lvl1pPr algn="l">
              <a:defRPr sz="9600" b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838200" y="4316625"/>
            <a:ext cx="10515600" cy="167228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24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2000" b="1" kern="120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[Nombre y Apellidos]                                                                                                                            [Cargo/Departamento/Unidad/División/Área/Servicio]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2000" b="1" kern="120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[Fecha]</a:t>
            </a:r>
          </a:p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664247" y="4228987"/>
            <a:ext cx="11527753" cy="46121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3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41530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402732"/>
            <a:ext cx="3932237" cy="34662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24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099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700391"/>
            <a:ext cx="2628900" cy="547657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00391"/>
            <a:ext cx="7734300" cy="547657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1986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sugeren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838200" y="774357"/>
            <a:ext cx="10515600" cy="2735606"/>
          </a:xfrm>
        </p:spPr>
        <p:txBody>
          <a:bodyPr anchor="b"/>
          <a:lstStyle>
            <a:lvl1pPr algn="l">
              <a:defRPr sz="600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¡Vuestra opinión es importante!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838200" y="3602038"/>
            <a:ext cx="10515600" cy="238687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lnSpc>
                <a:spcPct val="120000"/>
              </a:lnSpc>
            </a:pP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Estaremos encantados de recibir vuestras </a:t>
            </a:r>
            <a:r>
              <a:rPr lang="es-E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sugerencias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través del formulario de nuestra página web:</a:t>
            </a:r>
          </a:p>
          <a:p>
            <a:pPr algn="just">
              <a:lnSpc>
                <a:spcPct val="120000"/>
              </a:lnSpc>
            </a:pP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https://www.oepm.es/es/qsf/index.html</a:t>
            </a:r>
            <a:endParaRPr lang="es-E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 smtClean="0"/>
          </a:p>
          <a:p>
            <a:r>
              <a:rPr lang="es-ES" dirty="0" smtClean="0"/>
              <a:t>O escribiendo un correo a: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ciudadano@oepm.es</a:t>
            </a:r>
            <a:endParaRPr lang="es-E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3718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positiva final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7" t="22745" r="8455" b="42529"/>
          <a:stretch/>
        </p:blipFill>
        <p:spPr>
          <a:xfrm>
            <a:off x="1524000" y="1528961"/>
            <a:ext cx="8979038" cy="2113709"/>
          </a:xfrm>
          <a:prstGeom prst="rect">
            <a:avLst/>
          </a:prstGeom>
        </p:spPr>
      </p:pic>
      <p:pic>
        <p:nvPicPr>
          <p:cNvPr id="6" name="Imagen 5">
            <a:hlinkClick r:id="rId3"/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51" r="-142" b="27337"/>
          <a:stretch/>
        </p:blipFill>
        <p:spPr>
          <a:xfrm>
            <a:off x="2328069" y="4399778"/>
            <a:ext cx="3421062" cy="884186"/>
          </a:xfrm>
          <a:prstGeom prst="rect">
            <a:avLst/>
          </a:prstGeom>
        </p:spPr>
      </p:pic>
      <p:pic>
        <p:nvPicPr>
          <p:cNvPr id="7" name="Imagen 6">
            <a:hlinkClick r:id="rId5"/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76" t="2888" r="17430"/>
          <a:stretch/>
        </p:blipFill>
        <p:spPr>
          <a:xfrm>
            <a:off x="2425265" y="5420489"/>
            <a:ext cx="1085753" cy="859650"/>
          </a:xfrm>
          <a:prstGeom prst="rect">
            <a:avLst/>
          </a:prstGeom>
        </p:spPr>
      </p:pic>
      <p:pic>
        <p:nvPicPr>
          <p:cNvPr id="8" name="Imagen 7">
            <a:hlinkClick r:id="rId7"/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64" t="31769" r="40485" b="29327"/>
          <a:stretch/>
        </p:blipFill>
        <p:spPr>
          <a:xfrm>
            <a:off x="4014660" y="5435542"/>
            <a:ext cx="1018642" cy="958721"/>
          </a:xfrm>
          <a:prstGeom prst="rect">
            <a:avLst/>
          </a:prstGeom>
        </p:spPr>
      </p:pic>
      <p:pic>
        <p:nvPicPr>
          <p:cNvPr id="9" name="Imagen 8">
            <a:hlinkClick r:id="rId9"/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83" t="24769" r="34455" b="25090"/>
          <a:stretch/>
        </p:blipFill>
        <p:spPr>
          <a:xfrm>
            <a:off x="5332780" y="5360839"/>
            <a:ext cx="1108797" cy="1000327"/>
          </a:xfrm>
          <a:prstGeom prst="rect">
            <a:avLst/>
          </a:prstGeom>
        </p:spPr>
      </p:pic>
      <p:pic>
        <p:nvPicPr>
          <p:cNvPr id="10" name="Imagen 9">
            <a:hlinkClick r:id="rId3"/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64" t="47449" r="48266" b="40187"/>
          <a:stretch/>
        </p:blipFill>
        <p:spPr>
          <a:xfrm>
            <a:off x="6922175" y="5443546"/>
            <a:ext cx="826390" cy="836592"/>
          </a:xfrm>
          <a:prstGeom prst="rect">
            <a:avLst/>
          </a:prstGeom>
        </p:spPr>
      </p:pic>
      <p:pic>
        <p:nvPicPr>
          <p:cNvPr id="11" name="Imagen 10">
            <a:hlinkClick r:id="rId12"/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2" r="12901" b="4286"/>
          <a:stretch/>
        </p:blipFill>
        <p:spPr>
          <a:xfrm>
            <a:off x="8403699" y="5438274"/>
            <a:ext cx="1199334" cy="922892"/>
          </a:xfrm>
          <a:prstGeom prst="rect">
            <a:avLst/>
          </a:prstGeom>
        </p:spPr>
      </p:pic>
      <p:cxnSp>
        <p:nvCxnSpPr>
          <p:cNvPr id="12" name="Conector recto 11"/>
          <p:cNvCxnSpPr/>
          <p:nvPr userDrawn="1"/>
        </p:nvCxnSpPr>
        <p:spPr>
          <a:xfrm flipH="1">
            <a:off x="2164456" y="4164733"/>
            <a:ext cx="971" cy="2693267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 userDrawn="1"/>
        </p:nvSpPr>
        <p:spPr>
          <a:xfrm>
            <a:off x="0" y="0"/>
            <a:ext cx="1303506" cy="77821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056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175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054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35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85396"/>
            <a:ext cx="10515600" cy="148815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2373549"/>
            <a:ext cx="5181600" cy="38034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2373549"/>
            <a:ext cx="5181600" cy="38034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60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768485"/>
            <a:ext cx="10515600" cy="145914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2305455"/>
            <a:ext cx="5157787" cy="62256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928025"/>
            <a:ext cx="5157787" cy="326163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2305455"/>
            <a:ext cx="5183188" cy="6225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928023"/>
            <a:ext cx="5183188" cy="326163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75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87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51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52231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99401" y="99536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509735"/>
            <a:ext cx="3932237" cy="33592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82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885396"/>
            <a:ext cx="10515600" cy="1973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2957383"/>
            <a:ext cx="10515600" cy="321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D5C7-7ACD-47B5-B1A9-69C511FBBD03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C9502-9B57-42B2-BE8E-CD31B09C5D32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86" y="0"/>
            <a:ext cx="2259227" cy="70600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613" y="279615"/>
            <a:ext cx="873188" cy="272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0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3" r:id="rId13"/>
    <p:sldLayoutId id="2147483655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#_Toc188530621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pm.es/es/" TargetMode="External"/><Relationship Id="rId2" Type="http://schemas.openxmlformats.org/officeDocument/2006/relationships/hyperlink" Target="https://www.oepm.es/es/rss/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#_Toc188530621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hyperlink" Target="https://www.oepm.es/es/rssDef/Noticias/RSS_160_noticiasSignos.x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#_Toc188530621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#_Toc188530621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#_Toc188530621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#_Toc188530621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7200" dirty="0"/>
              <a:t>Configuración de canales RSS en Microsoft Outlook </a:t>
            </a:r>
          </a:p>
        </p:txBody>
      </p:sp>
    </p:spTree>
    <p:extLst>
      <p:ext uri="{BB962C8B-B14F-4D97-AF65-F5344CB8AC3E}">
        <p14:creationId xmlns:p14="http://schemas.microsoft.com/office/powerpoint/2010/main" val="209435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10</a:t>
            </a:fld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304799" y="1125282"/>
            <a:ext cx="112245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Pulsamos el botón “Aceptar” y se vuelve a mostrar la pestaña “Fuentes RSS” de la ventana “Configuración de la cuenta” que permite visualizar 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listado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 las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fuentes, añadir nuevas 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fuentes y modificar o borrar fuentes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existentes</a:t>
            </a:r>
            <a:endParaRPr lang="es-E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2707074" y="2259411"/>
            <a:ext cx="5715000" cy="4286250"/>
            <a:chOff x="2707074" y="2259411"/>
            <a:chExt cx="5715000" cy="4286250"/>
          </a:xfrm>
        </p:grpSpPr>
        <p:pic>
          <p:nvPicPr>
            <p:cNvPr id="6" name="Imagen 5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707074" y="2259411"/>
              <a:ext cx="5715000" cy="428625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7" name="Rectángulo 6"/>
            <p:cNvSpPr/>
            <p:nvPr/>
          </p:nvSpPr>
          <p:spPr>
            <a:xfrm>
              <a:off x="2911458" y="4323082"/>
              <a:ext cx="3971290" cy="1346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7220" y="5713583"/>
            <a:ext cx="993734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07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11</a:t>
            </a:fld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490331" y="1060319"/>
            <a:ext cx="114631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el botón “Cambiar carpeta”, podemos seleccionar la 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carpeta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Outlook 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donde queremos que se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descarguen 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notificaciones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RSS. Por 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defecto, se descargarán en la carpeta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Suscripciones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RSS” o “Fuentes RSS”</a:t>
            </a:r>
            <a:endParaRPr lang="es-E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2"/>
          <a:stretch>
            <a:fillRect/>
          </a:stretch>
        </p:blipFill>
        <p:spPr>
          <a:xfrm>
            <a:off x="4069246" y="2197583"/>
            <a:ext cx="2152650" cy="11906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ectángulo 6"/>
          <p:cNvSpPr/>
          <p:nvPr/>
        </p:nvSpPr>
        <p:spPr>
          <a:xfrm>
            <a:off x="490331" y="3551730"/>
            <a:ext cx="114631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notificaciones RSS se 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descargarán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automáticamente en 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Outlook como un </a:t>
            </a:r>
            <a:r>
              <a:rPr lang="es-ES"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correo </a:t>
            </a:r>
            <a:r>
              <a:rPr lang="es-ES" sz="20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electrónico,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cuando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actualice el apartado correspondiente de la web</a:t>
            </a:r>
            <a:endParaRPr lang="es-E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1629" y="4337404"/>
            <a:ext cx="7505981" cy="217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83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50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2</a:t>
            </a:fld>
            <a:endParaRPr lang="es-ES"/>
          </a:p>
        </p:txBody>
      </p:sp>
      <p:sp>
        <p:nvSpPr>
          <p:cNvPr id="6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38677" y="1425547"/>
            <a:ext cx="11564852" cy="393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</a:pP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¿</a:t>
            </a:r>
            <a: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Qué son 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los canales </a:t>
            </a:r>
            <a: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RSS? 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Los canales RSS 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(</a:t>
            </a:r>
            <a:r>
              <a:rPr lang="es-ES" altLang="zh-CN" sz="2000" dirty="0" err="1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Really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 Simple </a:t>
            </a:r>
            <a:r>
              <a:rPr lang="es-ES" altLang="zh-CN" sz="2000" dirty="0" err="1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Syndication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) son una tecnología de sindicación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web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que 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permite a los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usuarios 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suscribirse a contenido actualizado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de una web de 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manera automática, como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noticias, blogs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,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podcasts y 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otros formatos.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Los 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canales RSS ofrecen un nivel de transparencia y control del usuario sobre el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contenido 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que las redes sociales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no 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pueden igualar con sus algoritmos centrados en el contenido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patrocinado.</a:t>
            </a:r>
            <a:b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endParaRPr lang="es-ES" altLang="zh-CN" sz="2000" dirty="0">
              <a:solidFill>
                <a:srgbClr val="002060"/>
              </a:solidFill>
              <a:ea typeface="+mn-ea"/>
              <a:cs typeface="Arial" panose="020B0604020202020204" pitchFamily="34" charset="0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85781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13865" y="1937004"/>
            <a:ext cx="10730753" cy="294523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s-ES" sz="2800" b="1" dirty="0" smtClean="0">
                <a:solidFill>
                  <a:srgbClr val="002060"/>
                </a:solidFill>
              </a:rPr>
              <a:t>Configuración de un canal RSS en Microsoft Outlook</a:t>
            </a:r>
          </a:p>
          <a:p>
            <a:pPr>
              <a:lnSpc>
                <a:spcPct val="120000"/>
              </a:lnSpc>
            </a:pPr>
            <a:r>
              <a:rPr lang="es-ES" dirty="0" smtClean="0">
                <a:solidFill>
                  <a:srgbClr val="002060"/>
                </a:solidFill>
              </a:rPr>
              <a:t>Si </a:t>
            </a:r>
            <a:r>
              <a:rPr lang="es-ES" dirty="0" smtClean="0">
                <a:solidFill>
                  <a:srgbClr val="002060"/>
                </a:solidFill>
              </a:rPr>
              <a:t>configuramos un </a:t>
            </a:r>
            <a:r>
              <a:rPr lang="es-ES" dirty="0" smtClean="0">
                <a:solidFill>
                  <a:srgbClr val="002060"/>
                </a:solidFill>
              </a:rPr>
              <a:t>canal RSS </a:t>
            </a:r>
            <a:r>
              <a:rPr lang="es-ES" dirty="0" smtClean="0">
                <a:solidFill>
                  <a:srgbClr val="002060"/>
                </a:solidFill>
              </a:rPr>
              <a:t>en </a:t>
            </a:r>
            <a:r>
              <a:rPr lang="es-ES" dirty="0" smtClean="0">
                <a:solidFill>
                  <a:srgbClr val="002060"/>
                </a:solidFill>
              </a:rPr>
              <a:t>Microsoft Outlook, por cada </a:t>
            </a:r>
            <a:r>
              <a:rPr lang="es-ES" dirty="0">
                <a:solidFill>
                  <a:srgbClr val="002060"/>
                </a:solidFill>
              </a:rPr>
              <a:t>nuevo evento </a:t>
            </a:r>
            <a:r>
              <a:rPr lang="es-ES" dirty="0" smtClean="0">
                <a:solidFill>
                  <a:srgbClr val="002060"/>
                </a:solidFill>
              </a:rPr>
              <a:t>recibiremos un </a:t>
            </a:r>
            <a:r>
              <a:rPr lang="es-ES" dirty="0">
                <a:solidFill>
                  <a:srgbClr val="002060"/>
                </a:solidFill>
              </a:rPr>
              <a:t>correo electrónico en </a:t>
            </a:r>
            <a:r>
              <a:rPr lang="es-ES" dirty="0" smtClean="0">
                <a:solidFill>
                  <a:srgbClr val="002060"/>
                </a:solidFill>
              </a:rPr>
              <a:t>la bandeja </a:t>
            </a:r>
            <a:r>
              <a:rPr lang="es-ES" dirty="0">
                <a:solidFill>
                  <a:srgbClr val="002060"/>
                </a:solidFill>
              </a:rPr>
              <a:t>de </a:t>
            </a:r>
            <a:r>
              <a:rPr lang="es-ES" dirty="0" smtClean="0">
                <a:solidFill>
                  <a:srgbClr val="002060"/>
                </a:solidFill>
              </a:rPr>
              <a:t>entrada.</a:t>
            </a:r>
          </a:p>
          <a:p>
            <a:pPr>
              <a:lnSpc>
                <a:spcPct val="120000"/>
              </a:lnSpc>
            </a:pPr>
            <a:endParaRPr lang="es-ES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s-ES" b="1" dirty="0" smtClean="0">
                <a:solidFill>
                  <a:srgbClr val="002060"/>
                </a:solidFill>
              </a:rPr>
              <a:t>Pasos para realizar esta configuración 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3</a:t>
            </a:fld>
            <a:endParaRPr lang="es-ES"/>
          </a:p>
        </p:txBody>
      </p:sp>
      <p:sp>
        <p:nvSpPr>
          <p:cNvPr id="2" name="Flecha derecha 1"/>
          <p:cNvSpPr/>
          <p:nvPr/>
        </p:nvSpPr>
        <p:spPr>
          <a:xfrm>
            <a:off x="5551715" y="39319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608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4</a:t>
            </a:fld>
            <a:endParaRPr lang="es-ES"/>
          </a:p>
        </p:txBody>
      </p:sp>
      <p:sp>
        <p:nvSpPr>
          <p:cNvPr id="6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51739" y="730869"/>
            <a:ext cx="11335154" cy="1717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</a:pPr>
            <a: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1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. Seleccionamos el canal RSS en la web de la OEPM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Entramos en la URL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: </a:t>
            </a: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  <a:hlinkClick r:id="rId2"/>
              </a:rPr>
              <a:t>Suscripción a contenido actualizado de la web a través de canales 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  <a:hlinkClick r:id="rId2"/>
              </a:rPr>
              <a:t>RSS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o pinchamos en el </a:t>
            </a:r>
            <a:r>
              <a:rPr lang="es-ES" altLang="zh-CN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icono         situado </a:t>
            </a:r>
            <a:r>
              <a:rPr lang="es-ES" altLang="zh-CN" sz="2000" dirty="0">
                <a:solidFill>
                  <a:srgbClr val="002060"/>
                </a:solidFill>
                <a:cs typeface="Arial" panose="020B0604020202020204" pitchFamily="34" charset="0"/>
              </a:rPr>
              <a:t>en </a:t>
            </a:r>
            <a:r>
              <a:rPr lang="es-ES" altLang="zh-CN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la parte superior del </a:t>
            </a:r>
            <a:r>
              <a:rPr lang="es-ES" altLang="zh-CN" sz="2000" dirty="0">
                <a:solidFill>
                  <a:srgbClr val="002060"/>
                </a:solidFill>
                <a:cs typeface="Arial" panose="020B0604020202020204" pitchFamily="34" charset="0"/>
              </a:rPr>
              <a:t>pie de página de la </a:t>
            </a:r>
            <a:r>
              <a:rPr lang="es-ES" altLang="zh-CN" sz="2000" dirty="0">
                <a:solidFill>
                  <a:srgbClr val="002060"/>
                </a:solidFill>
                <a:cs typeface="Arial" panose="020B0604020202020204" pitchFamily="34" charset="0"/>
                <a:hlinkClick r:id="rId3"/>
              </a:rPr>
              <a:t>web de la OEPM</a:t>
            </a: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  <a:hlinkClick r:id="rId3"/>
              </a:rPr>
              <a:t/>
            </a:r>
            <a:b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  <a:hlinkClick r:id="rId3"/>
              </a:rPr>
            </a:br>
            <a:r>
              <a:rPr lang="es-ES" altLang="zh-CN" sz="2000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         </a:t>
            </a:r>
            <a:endParaRPr lang="es-ES" altLang="zh-CN" sz="2000" dirty="0">
              <a:solidFill>
                <a:srgbClr val="002060"/>
              </a:solidFill>
              <a:ea typeface="+mn-ea"/>
              <a:cs typeface="Arial" panose="020B0604020202020204" pitchFamily="34" charset="0"/>
              <a:hlinkClick r:id="rId4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3356812" y="2523763"/>
            <a:ext cx="4409661" cy="2657542"/>
            <a:chOff x="3432313" y="2312023"/>
            <a:chExt cx="4409661" cy="2657542"/>
          </a:xfrm>
        </p:grpSpPr>
        <p:pic>
          <p:nvPicPr>
            <p:cNvPr id="12" name="Imagen 11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3432313" y="2312023"/>
              <a:ext cx="4409661" cy="265754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3" name="Rectángulo 12"/>
            <p:cNvSpPr/>
            <p:nvPr/>
          </p:nvSpPr>
          <p:spPr>
            <a:xfrm>
              <a:off x="6194555" y="3837369"/>
              <a:ext cx="274320" cy="10604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sp>
        <p:nvSpPr>
          <p:cNvPr id="14" name="Flecha derecha 13"/>
          <p:cNvSpPr/>
          <p:nvPr/>
        </p:nvSpPr>
        <p:spPr>
          <a:xfrm>
            <a:off x="9492996" y="552756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172" y="1695390"/>
            <a:ext cx="514422" cy="33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2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5</a:t>
            </a:fld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5589284" y="2460781"/>
            <a:ext cx="285750" cy="224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5589284" y="2836701"/>
            <a:ext cx="285750" cy="2292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5595634" y="3229766"/>
            <a:ext cx="285750" cy="224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5601349" y="3616481"/>
            <a:ext cx="285750" cy="2241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grpSp>
        <p:nvGrpSpPr>
          <p:cNvPr id="2" name="Grupo 1"/>
          <p:cNvGrpSpPr/>
          <p:nvPr/>
        </p:nvGrpSpPr>
        <p:grpSpPr>
          <a:xfrm>
            <a:off x="2262952" y="1977536"/>
            <a:ext cx="7570304" cy="4655369"/>
            <a:chOff x="1263926" y="909514"/>
            <a:chExt cx="7570304" cy="4655369"/>
          </a:xfrm>
        </p:grpSpPr>
        <p:pic>
          <p:nvPicPr>
            <p:cNvPr id="5" name="Imagen 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263926" y="909514"/>
              <a:ext cx="5715000" cy="294513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cxnSp>
          <p:nvCxnSpPr>
            <p:cNvPr id="10" name="Conector recto de flecha 9"/>
            <p:cNvCxnSpPr/>
            <p:nvPr/>
          </p:nvCxnSpPr>
          <p:spPr>
            <a:xfrm>
              <a:off x="3753071" y="3854644"/>
              <a:ext cx="1160780" cy="60579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Imagen 1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119230" y="4524118"/>
              <a:ext cx="5715000" cy="104076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2" name="Rectángulo 11"/>
          <p:cNvSpPr/>
          <p:nvPr/>
        </p:nvSpPr>
        <p:spPr>
          <a:xfrm>
            <a:off x="936756" y="913873"/>
            <a:ext cx="1033804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zh-CN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Localizamos </a:t>
            </a:r>
            <a:r>
              <a:rPr lang="es-ES" altLang="zh-CN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canal RSS que nos interese, pulsamos el icono     y c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opiamos 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 de la página que se abre con un fichero XML</a:t>
            </a:r>
          </a:p>
          <a:p>
            <a:r>
              <a:rPr lang="es-E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Ejemplo: Noticias de </a:t>
            </a:r>
            <a:r>
              <a:rPr lang="es-E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signos </a:t>
            </a:r>
            <a:r>
              <a:rPr lang="es-E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distintivos </a:t>
            </a:r>
            <a:r>
              <a:rPr lang="es-E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</a:t>
            </a:r>
            <a:r>
              <a:rPr lang="es-E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</a:t>
            </a:r>
            <a:r>
              <a:rPr lang="es-E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www.oepm.es/es/rssDef/Noticias/RSS_160_noticiasSignos.xml</a:t>
            </a:r>
            <a:endParaRPr lang="es-ES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0817" y="913873"/>
            <a:ext cx="333422" cy="37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3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6</a:t>
            </a:fld>
            <a:endParaRPr lang="es-ES"/>
          </a:p>
        </p:txBody>
      </p:sp>
      <p:sp>
        <p:nvSpPr>
          <p:cNvPr id="6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84871" y="707700"/>
            <a:ext cx="11437015" cy="1495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</a:pP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2. 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Abrimos Microsoft Outlook y 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pinchamos 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en la pestaña “Archivo“ del menú 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superior</a:t>
            </a:r>
            <a:b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endParaRPr lang="es-ES" altLang="zh-CN" sz="2000" dirty="0">
              <a:solidFill>
                <a:srgbClr val="002060"/>
              </a:solidFill>
              <a:ea typeface="+mn-ea"/>
              <a:cs typeface="Arial" panose="020B0604020202020204" pitchFamily="34" charset="0"/>
              <a:hlinkClick r:id="rId2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873" y="2351873"/>
            <a:ext cx="5323957" cy="2107029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178873" y="2725245"/>
            <a:ext cx="596339" cy="2222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47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7</a:t>
            </a:fld>
            <a:endParaRPr lang="es-ES"/>
          </a:p>
        </p:txBody>
      </p:sp>
      <p:sp>
        <p:nvSpPr>
          <p:cNvPr id="6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51739" y="213805"/>
            <a:ext cx="11041292" cy="27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</a:pPr>
            <a:r>
              <a:rPr lang="es-ES" altLang="zh-CN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s-ES" altLang="zh-CN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s-ES" altLang="zh-CN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3</a:t>
            </a:r>
            <a:r>
              <a:rPr lang="es-ES" altLang="zh-CN" sz="2800" b="1" dirty="0">
                <a:solidFill>
                  <a:srgbClr val="002060"/>
                </a:solidFill>
                <a:cs typeface="Arial" panose="020B0604020202020204" pitchFamily="34" charset="0"/>
              </a:rPr>
              <a:t>. Accedemos a “Configuración de la </a:t>
            </a:r>
            <a:r>
              <a:rPr lang="es-ES" altLang="zh-CN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cuenta” y s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eleccionamos </a:t>
            </a:r>
            <a:b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“</a:t>
            </a:r>
            <a: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Configuración de la cuenta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” en el desplegable</a:t>
            </a:r>
            <a: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000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endParaRPr lang="es-ES" altLang="zh-CN" sz="2000" dirty="0">
              <a:solidFill>
                <a:srgbClr val="002060"/>
              </a:solidFill>
              <a:ea typeface="+mn-ea"/>
              <a:cs typeface="Arial" panose="020B0604020202020204" pitchFamily="34" charset="0"/>
              <a:hlinkClick r:id="rId2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4356311" y="4180205"/>
            <a:ext cx="2882900" cy="2176145"/>
            <a:chOff x="4339534" y="1596044"/>
            <a:chExt cx="2882900" cy="2176145"/>
          </a:xfrm>
        </p:grpSpPr>
        <p:pic>
          <p:nvPicPr>
            <p:cNvPr id="9" name="Imagen 8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339534" y="1596044"/>
              <a:ext cx="2882900" cy="2176145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5" name="Rectángulo 4"/>
            <p:cNvSpPr/>
            <p:nvPr/>
          </p:nvSpPr>
          <p:spPr>
            <a:xfrm>
              <a:off x="4390169" y="1604869"/>
              <a:ext cx="2781630" cy="5883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2" name="Imagen 11"/>
          <p:cNvPicPr/>
          <p:nvPr/>
        </p:nvPicPr>
        <p:blipFill>
          <a:blip r:embed="rId4"/>
          <a:stretch>
            <a:fillRect/>
          </a:stretch>
        </p:blipFill>
        <p:spPr>
          <a:xfrm>
            <a:off x="3080075" y="2164535"/>
            <a:ext cx="5706110" cy="16954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053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8</a:t>
            </a:fld>
            <a:endParaRPr lang="es-ES"/>
          </a:p>
        </p:txBody>
      </p:sp>
      <p:sp>
        <p:nvSpPr>
          <p:cNvPr id="11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51739" y="1026336"/>
            <a:ext cx="10312438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</a:pPr>
            <a: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4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. </a:t>
            </a:r>
            <a: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Seleccionamos la pestaña “Fuentes RSS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” y pulsamos </a:t>
            </a:r>
            <a: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el 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/>
            </a:r>
            <a:b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</a:b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botón </a:t>
            </a:r>
            <a:r>
              <a:rPr lang="es-ES" altLang="zh-CN" sz="2800" b="1" dirty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“</a:t>
            </a: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Nuevo”</a:t>
            </a:r>
            <a:endParaRPr lang="es-ES" altLang="zh-CN" sz="2000" dirty="0">
              <a:solidFill>
                <a:srgbClr val="002060"/>
              </a:solidFill>
              <a:cs typeface="Arial" panose="020B0604020202020204" pitchFamily="34" charset="0"/>
              <a:hlinkClick r:id="rId2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8312" y="2129042"/>
            <a:ext cx="5885845" cy="442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0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C9502-9B57-42B2-BE8E-CD31B09C5D32}" type="slidenum">
              <a:rPr lang="es-ES" smtClean="0"/>
              <a:t>9</a:t>
            </a:fld>
            <a:endParaRPr lang="es-ES"/>
          </a:p>
        </p:txBody>
      </p:sp>
      <p:pic>
        <p:nvPicPr>
          <p:cNvPr id="9" name="Imagen 8"/>
          <p:cNvPicPr/>
          <p:nvPr/>
        </p:nvPicPr>
        <p:blipFill>
          <a:blip r:embed="rId2"/>
          <a:stretch>
            <a:fillRect/>
          </a:stretch>
        </p:blipFill>
        <p:spPr>
          <a:xfrm>
            <a:off x="3855226" y="2407671"/>
            <a:ext cx="3516796" cy="1343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51739" y="932496"/>
            <a:ext cx="11489171" cy="1314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58800" algn="l"/>
                <a:tab pos="57086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</a:pPr>
            <a:r>
              <a:rPr lang="es-ES" altLang="zh-CN" sz="2800" b="1" dirty="0" smtClean="0">
                <a:solidFill>
                  <a:srgbClr val="002060"/>
                </a:solidFill>
                <a:ea typeface="+mn-ea"/>
                <a:cs typeface="Arial" panose="020B0604020202020204" pitchFamily="34" charset="0"/>
              </a:rPr>
              <a:t>5. </a:t>
            </a:r>
            <a:r>
              <a:rPr lang="es-ES" altLang="zh-CN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Añadimos </a:t>
            </a:r>
            <a:r>
              <a:rPr lang="es-ES" altLang="zh-CN" sz="2800" b="1" dirty="0">
                <a:solidFill>
                  <a:srgbClr val="002060"/>
                </a:solidFill>
                <a:cs typeface="Arial" panose="020B0604020202020204" pitchFamily="34" charset="0"/>
              </a:rPr>
              <a:t>nueva fuente RSS </a:t>
            </a:r>
            <a:r>
              <a:rPr lang="es-ES" altLang="zh-CN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es-ES" altLang="zh-CN" sz="2800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s-ES" altLang="zh-CN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E</a:t>
            </a:r>
            <a:r>
              <a:rPr lang="es-ES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n </a:t>
            </a:r>
            <a:r>
              <a:rPr lang="es-ES" sz="2000" dirty="0">
                <a:solidFill>
                  <a:srgbClr val="002060"/>
                </a:solidFill>
                <a:cs typeface="Arial" panose="020B0604020202020204" pitchFamily="34" charset="0"/>
              </a:rPr>
              <a:t>la ventana </a:t>
            </a:r>
            <a:r>
              <a:rPr lang="es-ES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emergente, pegamos la </a:t>
            </a:r>
            <a:r>
              <a:rPr lang="es-ES" sz="2000" dirty="0">
                <a:solidFill>
                  <a:srgbClr val="002060"/>
                </a:solidFill>
                <a:cs typeface="Arial" panose="020B0604020202020204" pitchFamily="34" charset="0"/>
              </a:rPr>
              <a:t>URL del canal RSS </a:t>
            </a:r>
            <a:r>
              <a:rPr lang="es-ES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seleccionado en el punto 1 y pulsamos </a:t>
            </a:r>
            <a:br>
              <a:rPr lang="es-ES" sz="2000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es-ES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el botón “Agregar”</a:t>
            </a:r>
            <a:endParaRPr lang="es-ES" altLang="zh-CN" sz="2000" dirty="0">
              <a:solidFill>
                <a:srgbClr val="002060"/>
              </a:solidFill>
              <a:cs typeface="Arial" panose="020B0604020202020204" pitchFamily="34" charset="0"/>
              <a:hlinkClick r:id="rId3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7220" y="5713583"/>
            <a:ext cx="993734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46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OEPM_Panorámica.potx" id="{091AAECC-1CEC-45A1-A331-17ADF80B4B67}" vid="{755B19EB-E711-4D7D-A73A-429318B3B03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PresentaciónOEPM_Panorámica</Template>
  <TotalTime>3734</TotalTime>
  <Words>425</Words>
  <Application>Microsoft Office PowerPoint</Application>
  <PresentationFormat>Panorámica</PresentationFormat>
  <Paragraphs>28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等线</vt:lpstr>
      <vt:lpstr>等线 Light</vt:lpstr>
      <vt:lpstr>Times New Roman</vt:lpstr>
      <vt:lpstr>Wingdings</vt:lpstr>
      <vt:lpstr>Tema de Office</vt:lpstr>
      <vt:lpstr>Configuración de canales RSS en Microsoft Outlook </vt:lpstr>
      <vt:lpstr>¿Qué son los canales RSS?   Los canales RSS (Really Simple Syndication) son una tecnología de sindicación web que permite a los usuarios suscribirse a contenido actualizado de una web de manera automática, como noticias, blogs, podcasts y otros formatos.   Los canales RSS ofrecen un nivel de transparencia y control del usuario sobre el contenido que las redes sociales no pueden igualar con sus algoritmos centrados en el contenido patrocinado.  </vt:lpstr>
      <vt:lpstr>Presentación de PowerPoint</vt:lpstr>
      <vt:lpstr>1. Seleccionamos el canal RSS en la web de la OEPM Entramos en la URL: Suscripción a contenido actualizado de la web a través de canales RSS o pinchamos en el icono         situado en la parte superior del pie de página de la web de la OEPM          </vt:lpstr>
      <vt:lpstr>Presentación de PowerPoint</vt:lpstr>
      <vt:lpstr>2. Abrimos Microsoft Outlook y pinchamos en la pestaña “Archivo“ del menú superior </vt:lpstr>
      <vt:lpstr> 3. Accedemos a “Configuración de la cuenta” y seleccionamos  “Configuración de la cuenta” en el desplegable   </vt:lpstr>
      <vt:lpstr>4. Seleccionamos la pestaña “Fuentes RSS” y pulsamos el  botón “Nuevo”</vt:lpstr>
      <vt:lpstr>5. Añadimos nueva fuente RSS  En la ventana emergente, pegamos la URL del canal RSS seleccionado en el punto 1 y pulsamos  el botón “Agregar”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García Bueno, María Jesús</dc:creator>
  <cp:lastModifiedBy>Hernández Fernández, Diana</cp:lastModifiedBy>
  <cp:revision>40</cp:revision>
  <dcterms:created xsi:type="dcterms:W3CDTF">2024-10-10T17:15:52Z</dcterms:created>
  <dcterms:modified xsi:type="dcterms:W3CDTF">2025-07-02T16:49:44Z</dcterms:modified>
</cp:coreProperties>
</file>