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58" r:id="rId17"/>
    <p:sldId id="259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rano Gallar, Lucía" initials="SGL" lastIdx="2" clrIdx="0">
    <p:extLst>
      <p:ext uri="{19B8F6BF-5375-455C-9EA6-DF929625EA0E}">
        <p15:presenceInfo xmlns:p15="http://schemas.microsoft.com/office/powerpoint/2012/main" userId="S-1-5-21-2405857452-2530879719-4222375810-196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5DD6D-F37E-43D1-BAF5-D449EBD13E37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3F2D6-853F-4471-887B-23749E688A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351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3F2D6-853F-4471-887B-23749E688A6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579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ciudadano@oepm.es" TargetMode="External"/><Relationship Id="rId2" Type="http://schemas.openxmlformats.org/officeDocument/2006/relationships/hyperlink" Target="https://www.oepm.es/es/qsf/index.html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hyperlink" Target="http://www.oepm.es/" TargetMode="External"/><Relationship Id="rId7" Type="http://schemas.openxmlformats.org/officeDocument/2006/relationships/hyperlink" Target="https://twitter.com/oepm_es" TargetMode="External"/><Relationship Id="rId12" Type="http://schemas.openxmlformats.org/officeDocument/2006/relationships/hyperlink" Target="https://www.youtube.com/user/CanalOEPM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hyperlink" Target="https://www.instagram.com/oepm.es/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www.linkedin.com/company/429115/admin/dashboard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28650" y="1122363"/>
            <a:ext cx="7886700" cy="3026201"/>
          </a:xfrm>
        </p:spPr>
        <p:txBody>
          <a:bodyPr anchor="b"/>
          <a:lstStyle>
            <a:lvl1pPr algn="l">
              <a:defRPr sz="7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28650" y="4523874"/>
            <a:ext cx="7886700" cy="1465035"/>
          </a:xfrm>
        </p:spPr>
        <p:txBody>
          <a:bodyPr/>
          <a:lstStyle>
            <a:lvl1pPr marL="257175" marR="0" indent="-2571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8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1500" b="1" kern="120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[Nombre y Apellidos]                                                                                                                            [Cargo/Departamento/Unidad/División/Área/Servicio]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1500" b="1" kern="120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[Fecha]</a:t>
            </a:r>
          </a:p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498186" y="4228988"/>
            <a:ext cx="8645815" cy="46121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3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87425"/>
            <a:ext cx="2949178" cy="141530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402732"/>
            <a:ext cx="2949178" cy="34662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24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099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700391"/>
            <a:ext cx="1971675" cy="547657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700391"/>
            <a:ext cx="5800725" cy="547657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986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sugeren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28650" y="774357"/>
            <a:ext cx="7886700" cy="2735606"/>
          </a:xfrm>
        </p:spPr>
        <p:txBody>
          <a:bodyPr anchor="b"/>
          <a:lstStyle>
            <a:lvl1pPr algn="l">
              <a:defRPr sz="45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sz="7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¡Vuestra opinión es importante!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28650" y="3602038"/>
            <a:ext cx="7886700" cy="2386870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lnSpc>
                <a:spcPct val="120000"/>
              </a:lnSpc>
            </a:pP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Estaremos encantados de recibir vuestras </a:t>
            </a:r>
            <a:r>
              <a:rPr lang="es-E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sugerencias </a:t>
            </a: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través del formulario de nuestra página web:</a:t>
            </a:r>
          </a:p>
          <a:p>
            <a:pPr algn="just">
              <a:lnSpc>
                <a:spcPct val="120000"/>
              </a:lnSpc>
            </a:pP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https://www.oepm.es/es/qsf/index.html</a:t>
            </a:r>
            <a:endParaRPr lang="es-ES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 smtClean="0"/>
          </a:p>
          <a:p>
            <a:r>
              <a:rPr lang="es-ES" dirty="0" smtClean="0"/>
              <a:t>O escribiendo un correo a: </a:t>
            </a: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ciudadano@oepm.es</a:t>
            </a:r>
            <a:endParaRPr lang="es-ES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371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positiva final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Rectángulo 12"/>
          <p:cNvSpPr/>
          <p:nvPr userDrawn="1"/>
        </p:nvSpPr>
        <p:spPr>
          <a:xfrm>
            <a:off x="0" y="1"/>
            <a:ext cx="977630" cy="7782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7" t="22745" r="8455" b="42529"/>
          <a:stretch/>
        </p:blipFill>
        <p:spPr>
          <a:xfrm>
            <a:off x="1223860" y="2003971"/>
            <a:ext cx="6734279" cy="1585282"/>
          </a:xfrm>
          <a:prstGeom prst="rect">
            <a:avLst/>
          </a:prstGeom>
        </p:spPr>
      </p:pic>
      <p:pic>
        <p:nvPicPr>
          <p:cNvPr id="15" name="Imagen 14">
            <a:hlinkClick r:id="rId3"/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1" r="-142" b="27337"/>
          <a:stretch/>
        </p:blipFill>
        <p:spPr>
          <a:xfrm>
            <a:off x="1534262" y="4686735"/>
            <a:ext cx="2565797" cy="663140"/>
          </a:xfrm>
          <a:prstGeom prst="rect">
            <a:avLst/>
          </a:prstGeom>
        </p:spPr>
      </p:pic>
      <p:pic>
        <p:nvPicPr>
          <p:cNvPr id="16" name="Imagen 15">
            <a:hlinkClick r:id="rId5"/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6" t="2888" r="17430"/>
          <a:stretch/>
        </p:blipFill>
        <p:spPr>
          <a:xfrm>
            <a:off x="1611051" y="5485936"/>
            <a:ext cx="814315" cy="644738"/>
          </a:xfrm>
          <a:prstGeom prst="rect">
            <a:avLst/>
          </a:prstGeom>
        </p:spPr>
      </p:pic>
      <p:pic>
        <p:nvPicPr>
          <p:cNvPr id="17" name="Imagen 16">
            <a:hlinkClick r:id="rId7"/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4" t="31769" r="40485" b="29327"/>
          <a:stretch/>
        </p:blipFill>
        <p:spPr>
          <a:xfrm>
            <a:off x="2803097" y="5497226"/>
            <a:ext cx="763982" cy="719041"/>
          </a:xfrm>
          <a:prstGeom prst="rect">
            <a:avLst/>
          </a:prstGeom>
        </p:spPr>
      </p:pic>
      <p:pic>
        <p:nvPicPr>
          <p:cNvPr id="18" name="Imagen 17">
            <a:hlinkClick r:id="rId9"/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83" t="24769" r="34455" b="25090"/>
          <a:stretch/>
        </p:blipFill>
        <p:spPr>
          <a:xfrm>
            <a:off x="3791687" y="5441199"/>
            <a:ext cx="831598" cy="75024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4" t="47449" r="48266" b="40187"/>
          <a:stretch/>
        </p:blipFill>
        <p:spPr>
          <a:xfrm>
            <a:off x="4983733" y="5503229"/>
            <a:ext cx="619793" cy="627444"/>
          </a:xfrm>
          <a:prstGeom prst="rect">
            <a:avLst/>
          </a:prstGeom>
        </p:spPr>
      </p:pic>
      <p:pic>
        <p:nvPicPr>
          <p:cNvPr id="20" name="Imagen 19">
            <a:hlinkClick r:id="rId12"/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2" r="12901" b="4286"/>
          <a:stretch/>
        </p:blipFill>
        <p:spPr>
          <a:xfrm>
            <a:off x="6094876" y="5499275"/>
            <a:ext cx="899501" cy="692169"/>
          </a:xfrm>
          <a:prstGeom prst="rect">
            <a:avLst/>
          </a:prstGeom>
        </p:spPr>
      </p:pic>
      <p:cxnSp>
        <p:nvCxnSpPr>
          <p:cNvPr id="21" name="Conector recto 20"/>
          <p:cNvCxnSpPr/>
          <p:nvPr userDrawn="1"/>
        </p:nvCxnSpPr>
        <p:spPr>
          <a:xfrm>
            <a:off x="1335313" y="4544119"/>
            <a:ext cx="2599" cy="232666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 userDrawn="1"/>
        </p:nvSpPr>
        <p:spPr>
          <a:xfrm>
            <a:off x="2425366" y="1"/>
            <a:ext cx="1970171" cy="7782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56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75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05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35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85397"/>
            <a:ext cx="7886700" cy="148815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2373550"/>
            <a:ext cx="3886200" cy="38034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2373549"/>
            <a:ext cx="3886200" cy="38034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60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768486"/>
            <a:ext cx="7886700" cy="14591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2305456"/>
            <a:ext cx="3868340" cy="62256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928026"/>
            <a:ext cx="3868340" cy="32616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2305456"/>
            <a:ext cx="3887391" cy="62256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928024"/>
            <a:ext cx="3887391" cy="326163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75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87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51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87425"/>
            <a:ext cx="2949178" cy="15223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99551" y="995364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509736"/>
            <a:ext cx="2949178" cy="335925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82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12" y="-4966"/>
            <a:ext cx="2532824" cy="791508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885396"/>
            <a:ext cx="7886700" cy="1973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2957384"/>
            <a:ext cx="7886700" cy="321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036" y="269241"/>
            <a:ext cx="834437" cy="34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0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3" r:id="rId13"/>
    <p:sldLayoutId id="2147483655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iudadano@oepm.es" TargetMode="External"/><Relationship Id="rId2" Type="http://schemas.openxmlformats.org/officeDocument/2006/relationships/hyperlink" Target="https://www.oepm.es/es/qsf/index.html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/>
          </p:cNvSpPr>
          <p:nvPr/>
        </p:nvSpPr>
        <p:spPr>
          <a:xfrm>
            <a:off x="1483229" y="2307125"/>
            <a:ext cx="7153696" cy="16950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s-ES" sz="540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</a:rPr>
              <a:t>Servicio de</a:t>
            </a:r>
            <a:r>
              <a:rPr lang="es-ES" sz="5400" dirty="0" smtClean="0"/>
              <a:t> </a:t>
            </a:r>
            <a:r>
              <a:rPr lang="es-ES" sz="540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</a:rPr>
              <a:t>Apoyo a la</a:t>
            </a:r>
            <a:br>
              <a:rPr lang="es-ES" sz="540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</a:rPr>
            </a:br>
            <a:r>
              <a:rPr lang="es-ES" sz="540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</a:rPr>
              <a:t>Empresa</a:t>
            </a:r>
            <a:endParaRPr lang="es-ES" sz="5400" dirty="0">
              <a:ln>
                <a:solidFill>
                  <a:prstClr val="black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129727" y="4747452"/>
            <a:ext cx="201520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defRPr/>
            </a:pPr>
            <a:r>
              <a:rPr lang="es-ES" sz="6600" b="1" kern="0" dirty="0" smtClean="0">
                <a:solidFill>
                  <a:srgbClr val="002060"/>
                </a:solidFill>
              </a:rPr>
              <a:t>2024</a:t>
            </a:r>
            <a:endParaRPr lang="es-ES" sz="6600" b="1" kern="0" dirty="0">
              <a:solidFill>
                <a:srgbClr val="00206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87720" y="1511985"/>
            <a:ext cx="75276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>Encuesta </a:t>
            </a: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de Satisfacción de Usuarios de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9435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 noGrp="1"/>
          </p:cNvSpPr>
          <p:nvPr>
            <p:ph type="ctrTitle"/>
          </p:nvPr>
        </p:nvSpPr>
        <p:spPr bwMode="auto">
          <a:xfrm>
            <a:off x="1970036" y="1001960"/>
            <a:ext cx="5383788" cy="4256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 smtClean="0">
                <a:solidFill>
                  <a:srgbClr val="1F497D">
                    <a:lumMod val="50000"/>
                  </a:srgbClr>
                </a:solidFill>
              </a:rPr>
              <a:t>CONOCIMIENTOS ADQUIRIDOS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1629294" y="5712088"/>
            <a:ext cx="1995055" cy="347890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b="1" i="1" kern="0" dirty="0" smtClean="0">
                <a:solidFill>
                  <a:srgbClr val="003366"/>
                </a:solidFill>
                <a:latin typeface="Arial" pitchFamily="34" charset="0"/>
              </a:rPr>
              <a:t>95% Satisfechos</a:t>
            </a:r>
            <a:endParaRPr lang="en-US" sz="1600" b="1" i="1" kern="0" dirty="0" smtClean="0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8" name="4 CuadroTexto"/>
          <p:cNvSpPr txBox="1"/>
          <p:nvPr/>
        </p:nvSpPr>
        <p:spPr>
          <a:xfrm>
            <a:off x="5752407" y="5712088"/>
            <a:ext cx="1878677" cy="347890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b="1" i="1" kern="0" dirty="0">
                <a:solidFill>
                  <a:srgbClr val="003366"/>
                </a:solidFill>
                <a:latin typeface="Arial" pitchFamily="34" charset="0"/>
              </a:rPr>
              <a:t>2</a:t>
            </a:r>
            <a:r>
              <a:rPr lang="es-ES" sz="1600" b="1" i="1" kern="0" dirty="0" smtClean="0">
                <a:solidFill>
                  <a:srgbClr val="003366"/>
                </a:solidFill>
                <a:latin typeface="Arial" pitchFamily="34" charset="0"/>
              </a:rPr>
              <a:t>% Insatisfechos</a:t>
            </a:r>
            <a:endParaRPr lang="en-US" sz="1600" b="1" i="1" kern="0" dirty="0" smtClean="0">
              <a:solidFill>
                <a:srgbClr val="003366"/>
              </a:solidFill>
              <a:latin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724" y="1535174"/>
            <a:ext cx="6680413" cy="396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4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 noGrp="1"/>
          </p:cNvSpPr>
          <p:nvPr>
            <p:ph type="ctrTitle"/>
          </p:nvPr>
        </p:nvSpPr>
        <p:spPr bwMode="auto">
          <a:xfrm>
            <a:off x="1859758" y="1248342"/>
            <a:ext cx="5199017" cy="4991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 smtClean="0">
                <a:solidFill>
                  <a:srgbClr val="1F497D">
                    <a:lumMod val="50000"/>
                  </a:srgbClr>
                </a:solidFill>
              </a:rPr>
              <a:t>RECOMENDACIÓN DEL SERVICIO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522" y="1894053"/>
            <a:ext cx="6470454" cy="381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936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 txBox="1">
            <a:spLocks noGrp="1"/>
          </p:cNvSpPr>
          <p:nvPr>
            <p:ph type="ctrTitle"/>
          </p:nvPr>
        </p:nvSpPr>
        <p:spPr bwMode="auto">
          <a:xfrm>
            <a:off x="2059744" y="972213"/>
            <a:ext cx="5318646" cy="5298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 smtClean="0">
                <a:solidFill>
                  <a:srgbClr val="1F497D">
                    <a:lumMod val="50000"/>
                  </a:srgbClr>
                </a:solidFill>
              </a:rPr>
              <a:t>PROPUESTAS DE MEJORA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967391"/>
              </p:ext>
            </p:extLst>
          </p:nvPr>
        </p:nvGraphicFramePr>
        <p:xfrm>
          <a:off x="628650" y="1651820"/>
          <a:ext cx="7886700" cy="4489451"/>
        </p:xfrm>
        <a:graphic>
          <a:graphicData uri="http://schemas.openxmlformats.org/drawingml/2006/table">
            <a:tbl>
              <a:tblPr/>
              <a:tblGrid>
                <a:gridCol w="669208">
                  <a:extLst>
                    <a:ext uri="{9D8B030D-6E8A-4147-A177-3AD203B41FA5}">
                      <a16:colId xmlns:a16="http://schemas.microsoft.com/office/drawing/2014/main" val="2728354059"/>
                    </a:ext>
                  </a:extLst>
                </a:gridCol>
                <a:gridCol w="7217492">
                  <a:extLst>
                    <a:ext uri="{9D8B030D-6E8A-4147-A177-3AD203B41FA5}">
                      <a16:colId xmlns:a16="http://schemas.microsoft.com/office/drawing/2014/main" val="859081307"/>
                    </a:ext>
                  </a:extLst>
                </a:gridCol>
              </a:tblGrid>
              <a:tr h="783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Nº de veces</a:t>
                      </a:r>
                    </a:p>
                  </a:txBody>
                  <a:tcPr marL="7348" marR="7348" marT="7348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s-ES" sz="2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Contenido de la Respuesta</a:t>
                      </a:r>
                      <a:endParaRPr lang="es-E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8" marR="7348" marT="73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47635"/>
                  </a:ext>
                </a:extLst>
              </a:tr>
              <a:tr h="42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48" marR="7348" marT="734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Felicitaciones</a:t>
                      </a:r>
                    </a:p>
                  </a:txBody>
                  <a:tcPr marL="7348" marR="7348" marT="7348" marB="0" anchor="ctr">
                    <a:lnL>
                      <a:noFill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638867"/>
                  </a:ext>
                </a:extLst>
              </a:tr>
              <a:tr h="42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48" marR="7348" marT="734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Sugerencias</a:t>
                      </a:r>
                    </a:p>
                  </a:txBody>
                  <a:tcPr marL="7348" marR="7348" marT="7348" marB="0" anchor="ctr">
                    <a:lnL>
                      <a:noFill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27512"/>
                  </a:ext>
                </a:extLst>
              </a:tr>
              <a:tr h="610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48" marR="7348" marT="734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veces por teléfono, cuesta un poco de contactar y cuando quieres valorar la atención recibida, se corta.</a:t>
                      </a:r>
                    </a:p>
                  </a:txBody>
                  <a:tcPr marL="7348" marR="7348" marT="7348" marB="0" anchor="ctr">
                    <a:lnL>
                      <a:noFill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985451"/>
                  </a:ext>
                </a:extLst>
              </a:tr>
              <a:tr h="42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48" marR="7348" marT="734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Quejas</a:t>
                      </a:r>
                    </a:p>
                  </a:txBody>
                  <a:tcPr marL="7348" marR="7348" marT="7348" marB="0" anchor="ctr">
                    <a:lnL>
                      <a:noFill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033042"/>
                  </a:ext>
                </a:extLst>
              </a:tr>
              <a:tr h="610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48" marR="7348" marT="734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Demasiada burocracia para colaborar con los que pueden llegar a tener  una idea y no tienen 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financiación.</a:t>
                      </a:r>
                      <a:endParaRPr lang="es-E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8" marR="7348" marT="7348" marB="0" anchor="ctr">
                    <a:lnL>
                      <a:noFill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8678"/>
                  </a:ext>
                </a:extLst>
              </a:tr>
              <a:tr h="610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48" marR="7348" marT="734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Los trámites y procesos en general son lentos, confusos y tediosos para una persona que no accede regularmente.</a:t>
                      </a:r>
                    </a:p>
                  </a:txBody>
                  <a:tcPr marL="7348" marR="7348" marT="7348" marB="0" anchor="ctr">
                    <a:lnL>
                      <a:noFill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498031"/>
                  </a:ext>
                </a:extLst>
              </a:tr>
              <a:tr h="610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48" marR="7348" marT="734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Para ir presencial está muy mal el servicio, dicen que llaman pero no lo 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hacen.</a:t>
                      </a:r>
                      <a:endParaRPr lang="es-E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8" marR="7348" marT="7348" marB="0" anchor="ctr">
                    <a:lnL>
                      <a:noFill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66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875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289642" y="868905"/>
            <a:ext cx="2484276" cy="469167"/>
          </a:xfrm>
          <a:prstGeom prst="rect">
            <a:avLst/>
          </a:prstGeom>
          <a:solidFill>
            <a:srgbClr val="17375E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000" kern="0" dirty="0">
                <a:solidFill>
                  <a:prstClr val="white"/>
                </a:solidFill>
              </a:rPr>
              <a:t>Tabla</a:t>
            </a:r>
            <a:r>
              <a:rPr lang="es-ES" sz="2100" kern="0" dirty="0">
                <a:solidFill>
                  <a:prstClr val="white"/>
                </a:solidFill>
              </a:rPr>
              <a:t> </a:t>
            </a:r>
            <a:r>
              <a:rPr lang="es-ES" sz="2000" kern="0" dirty="0">
                <a:solidFill>
                  <a:prstClr val="white"/>
                </a:solidFill>
              </a:rPr>
              <a:t>Resumen </a:t>
            </a:r>
            <a:r>
              <a:rPr lang="es-ES" sz="2000" kern="0" dirty="0" smtClean="0">
                <a:solidFill>
                  <a:prstClr val="white"/>
                </a:solidFill>
              </a:rPr>
              <a:t>2024</a:t>
            </a:r>
            <a:endParaRPr lang="en-GB" sz="2000" kern="0" dirty="0">
              <a:solidFill>
                <a:prstClr val="white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013221"/>
              </p:ext>
            </p:extLst>
          </p:nvPr>
        </p:nvGraphicFramePr>
        <p:xfrm>
          <a:off x="709863" y="1536314"/>
          <a:ext cx="3551699" cy="1875950"/>
        </p:xfrm>
        <a:graphic>
          <a:graphicData uri="http://schemas.openxmlformats.org/drawingml/2006/table">
            <a:tbl>
              <a:tblPr/>
              <a:tblGrid>
                <a:gridCol w="1729853">
                  <a:extLst>
                    <a:ext uri="{9D8B030D-6E8A-4147-A177-3AD203B41FA5}">
                      <a16:colId xmlns:a16="http://schemas.microsoft.com/office/drawing/2014/main" val="3693477177"/>
                    </a:ext>
                  </a:extLst>
                </a:gridCol>
                <a:gridCol w="1821846">
                  <a:extLst>
                    <a:ext uri="{9D8B030D-6E8A-4147-A177-3AD203B41FA5}">
                      <a16:colId xmlns:a16="http://schemas.microsoft.com/office/drawing/2014/main" val="3657821910"/>
                    </a:ext>
                  </a:extLst>
                </a:gridCol>
              </a:tblGrid>
              <a:tr h="327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s-E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Vía </a:t>
                      </a:r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 Conocimiento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Participantes en Encuesta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454209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Pagina web OEPM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 smtClean="0">
                          <a:effectLst/>
                          <a:latin typeface="+mn-lt"/>
                        </a:rPr>
                        <a:t>53,01%</a:t>
                      </a:r>
                      <a:endParaRPr lang="es-E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5948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Ferias, congresos, cursos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 smtClean="0">
                          <a:effectLst/>
                          <a:latin typeface="+mn-lt"/>
                        </a:rPr>
                        <a:t>6,02%</a:t>
                      </a:r>
                      <a:endParaRPr lang="es-E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8780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Internet, redes sociales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 smtClean="0">
                          <a:effectLst/>
                          <a:latin typeface="+mn-lt"/>
                        </a:rPr>
                        <a:t>7,3%</a:t>
                      </a:r>
                      <a:endParaRPr lang="es-E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055438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la oficina (OEPM)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 smtClean="0">
                          <a:effectLst/>
                          <a:latin typeface="+mn-lt"/>
                        </a:rPr>
                        <a:t>14,46%</a:t>
                      </a:r>
                      <a:endParaRPr lang="es-E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075087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Folletos, publicaciones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effectLst/>
                          <a:latin typeface="+mn-lt"/>
                        </a:rPr>
                        <a:t>0,00%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54192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 conocido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 smtClean="0">
                          <a:effectLst/>
                          <a:latin typeface="+mn-lt"/>
                        </a:rPr>
                        <a:t>9,64%</a:t>
                      </a:r>
                      <a:endParaRPr lang="es-E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746418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Otro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 smtClean="0">
                          <a:effectLst/>
                          <a:latin typeface="+mn-lt"/>
                        </a:rPr>
                        <a:t>9,64%</a:t>
                      </a:r>
                      <a:endParaRPr lang="es-E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065538"/>
                  </a:ext>
                </a:extLst>
              </a:tr>
            </a:tbl>
          </a:graphicData>
        </a:graphic>
      </p:graphicFrame>
      <p:graphicFrame>
        <p:nvGraphicFramePr>
          <p:cNvPr id="8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37829"/>
              </p:ext>
            </p:extLst>
          </p:nvPr>
        </p:nvGraphicFramePr>
        <p:xfrm>
          <a:off x="5145403" y="1671012"/>
          <a:ext cx="3489322" cy="1606553"/>
        </p:xfrm>
        <a:graphic>
          <a:graphicData uri="http://schemas.openxmlformats.org/drawingml/2006/table">
            <a:tbl>
              <a:tblPr firstRow="1" bandRow="1"/>
              <a:tblGrid>
                <a:gridCol w="2238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7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Canal</a:t>
                      </a:r>
                      <a:r>
                        <a:rPr lang="es-ES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de Entrada</a:t>
                      </a:r>
                      <a:endParaRPr lang="es-ES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 Participantes en Encuesta</a:t>
                      </a:r>
                      <a:endParaRPr lang="es-E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Presencial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25,30%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5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Correo Electrónico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31,33%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5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Teléfono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43,37%</a:t>
                      </a:r>
                      <a:endParaRPr lang="es-E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885146"/>
              </p:ext>
            </p:extLst>
          </p:nvPr>
        </p:nvGraphicFramePr>
        <p:xfrm>
          <a:off x="2600781" y="6357546"/>
          <a:ext cx="3942438" cy="281940"/>
        </p:xfrm>
        <a:graphic>
          <a:graphicData uri="http://schemas.openxmlformats.org/drawingml/2006/table">
            <a:tbl>
              <a:tblPr firstRow="1" bandRow="1"/>
              <a:tblGrid>
                <a:gridCol w="3179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Recomendación del Servicio</a:t>
                      </a:r>
                      <a:endParaRPr lang="es-E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" sz="1400" b="1" kern="1200" dirty="0" smtClean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97,59%</a:t>
                      </a:r>
                      <a:endParaRPr lang="es-ES" sz="1400" b="1" kern="1200" dirty="0">
                        <a:solidFill>
                          <a:schemeClr val="bg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85434"/>
              </p:ext>
            </p:extLst>
          </p:nvPr>
        </p:nvGraphicFramePr>
        <p:xfrm>
          <a:off x="545690" y="3610506"/>
          <a:ext cx="8259098" cy="2602583"/>
        </p:xfrm>
        <a:graphic>
          <a:graphicData uri="http://schemas.openxmlformats.org/drawingml/2006/table">
            <a:tbl>
              <a:tblPr/>
              <a:tblGrid>
                <a:gridCol w="3351518">
                  <a:extLst>
                    <a:ext uri="{9D8B030D-6E8A-4147-A177-3AD203B41FA5}">
                      <a16:colId xmlns:a16="http://schemas.microsoft.com/office/drawing/2014/main" val="746984764"/>
                    </a:ext>
                  </a:extLst>
                </a:gridCol>
                <a:gridCol w="981516">
                  <a:extLst>
                    <a:ext uri="{9D8B030D-6E8A-4147-A177-3AD203B41FA5}">
                      <a16:colId xmlns:a16="http://schemas.microsoft.com/office/drawing/2014/main" val="3880152937"/>
                    </a:ext>
                  </a:extLst>
                </a:gridCol>
                <a:gridCol w="981516">
                  <a:extLst>
                    <a:ext uri="{9D8B030D-6E8A-4147-A177-3AD203B41FA5}">
                      <a16:colId xmlns:a16="http://schemas.microsoft.com/office/drawing/2014/main" val="911928325"/>
                    </a:ext>
                  </a:extLst>
                </a:gridCol>
                <a:gridCol w="981516">
                  <a:extLst>
                    <a:ext uri="{9D8B030D-6E8A-4147-A177-3AD203B41FA5}">
                      <a16:colId xmlns:a16="http://schemas.microsoft.com/office/drawing/2014/main" val="1928638927"/>
                    </a:ext>
                  </a:extLst>
                </a:gridCol>
                <a:gridCol w="981516">
                  <a:extLst>
                    <a:ext uri="{9D8B030D-6E8A-4147-A177-3AD203B41FA5}">
                      <a16:colId xmlns:a16="http://schemas.microsoft.com/office/drawing/2014/main" val="901445402"/>
                    </a:ext>
                  </a:extLst>
                </a:gridCol>
                <a:gridCol w="981516">
                  <a:extLst>
                    <a:ext uri="{9D8B030D-6E8A-4147-A177-3AD203B41FA5}">
                      <a16:colId xmlns:a16="http://schemas.microsoft.com/office/drawing/2014/main" val="1348636754"/>
                    </a:ext>
                  </a:extLst>
                </a:gridCol>
              </a:tblGrid>
              <a:tr h="63149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Aspectos del Servicio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Totalmente Satisfechos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Básicamente Satisfechos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Neutral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Básicamente Insatisfechos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Totalmente Insatisfechos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270959"/>
                  </a:ext>
                </a:extLst>
              </a:tr>
              <a:tr h="40788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(de acuerdo)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(de acuerdo)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(en desacuerdo)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(en desacuerdo)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866089"/>
                  </a:ext>
                </a:extLst>
              </a:tr>
              <a:tr h="383037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TRATO RECIBIDO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342180"/>
                  </a:ext>
                </a:extLst>
              </a:tr>
              <a:tr h="372685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CLARIDAD INFORMACIÓN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891244"/>
                  </a:ext>
                </a:extLst>
              </a:tr>
              <a:tr h="383037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UTILIDAD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005505"/>
                  </a:ext>
                </a:extLst>
              </a:tr>
              <a:tr h="424446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APRENDIZAJE NUEVAS CONSULTAS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83,13%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12,05%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791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120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145951" y="1023095"/>
            <a:ext cx="2680083" cy="594066"/>
          </a:xfrm>
          <a:prstGeom prst="rect">
            <a:avLst/>
          </a:prstGeom>
          <a:solidFill>
            <a:srgbClr val="17375E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100" kern="0" dirty="0">
                <a:solidFill>
                  <a:prstClr val="white"/>
                </a:solidFill>
              </a:rPr>
              <a:t>Tabla comparativa</a:t>
            </a:r>
          </a:p>
          <a:p>
            <a:r>
              <a:rPr lang="es-ES" sz="2100" kern="0" dirty="0" smtClean="0">
                <a:solidFill>
                  <a:prstClr val="white"/>
                </a:solidFill>
              </a:rPr>
              <a:t>2021-2024</a:t>
            </a:r>
            <a:endParaRPr lang="en-GB" sz="2100" kern="0" dirty="0">
              <a:solidFill>
                <a:prstClr val="white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/>
          </p:nvPr>
        </p:nvGraphicFramePr>
        <p:xfrm>
          <a:off x="1567544" y="4928174"/>
          <a:ext cx="6374675" cy="1815353"/>
        </p:xfrm>
        <a:graphic>
          <a:graphicData uri="http://schemas.openxmlformats.org/drawingml/2006/table">
            <a:tbl>
              <a:tblPr/>
              <a:tblGrid>
                <a:gridCol w="1274935">
                  <a:extLst>
                    <a:ext uri="{9D8B030D-6E8A-4147-A177-3AD203B41FA5}">
                      <a16:colId xmlns:a16="http://schemas.microsoft.com/office/drawing/2014/main" val="3909256511"/>
                    </a:ext>
                  </a:extLst>
                </a:gridCol>
                <a:gridCol w="1274935">
                  <a:extLst>
                    <a:ext uri="{9D8B030D-6E8A-4147-A177-3AD203B41FA5}">
                      <a16:colId xmlns:a16="http://schemas.microsoft.com/office/drawing/2014/main" val="628524342"/>
                    </a:ext>
                  </a:extLst>
                </a:gridCol>
                <a:gridCol w="1274935">
                  <a:extLst>
                    <a:ext uri="{9D8B030D-6E8A-4147-A177-3AD203B41FA5}">
                      <a16:colId xmlns:a16="http://schemas.microsoft.com/office/drawing/2014/main" val="969128780"/>
                    </a:ext>
                  </a:extLst>
                </a:gridCol>
                <a:gridCol w="1274935">
                  <a:extLst>
                    <a:ext uri="{9D8B030D-6E8A-4147-A177-3AD203B41FA5}">
                      <a16:colId xmlns:a16="http://schemas.microsoft.com/office/drawing/2014/main" val="754376955"/>
                    </a:ext>
                  </a:extLst>
                </a:gridCol>
                <a:gridCol w="1274935">
                  <a:extLst>
                    <a:ext uri="{9D8B030D-6E8A-4147-A177-3AD203B41FA5}">
                      <a16:colId xmlns:a16="http://schemas.microsoft.com/office/drawing/2014/main" val="347714997"/>
                    </a:ext>
                  </a:extLst>
                </a:gridCol>
              </a:tblGrid>
              <a:tr h="588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Año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es-ES" sz="1200" b="1" i="0" u="none" strike="noStrike" baseline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es-ES" sz="1200" b="1" i="0" u="none" strike="noStrike" baseline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es-ES" sz="1200" b="1" i="0" u="none" strike="noStrike" baseline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es-ES" sz="1200" b="1" i="0" u="none" strike="noStrike" baseline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13502"/>
                  </a:ext>
                </a:extLst>
              </a:tr>
              <a:tr h="613364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2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RECOMENDACIÓN DEL SERVICIO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98%</a:t>
                      </a:r>
                      <a:endParaRPr lang="es-ES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64161"/>
                  </a:ext>
                </a:extLst>
              </a:tr>
              <a:tr h="613364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2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Margen de error  </a:t>
                      </a:r>
                      <a:endParaRPr lang="es-ES" sz="1200" b="1" i="1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12%</a:t>
                      </a:r>
                      <a:endParaRPr lang="es-ES" sz="1200" b="1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es-ES" sz="1200" b="1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7%</a:t>
                      </a:r>
                      <a:endParaRPr lang="es-ES" sz="1200" b="1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11%</a:t>
                      </a:r>
                      <a:endParaRPr lang="es-ES" sz="1200" b="1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92476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90868"/>
              </p:ext>
            </p:extLst>
          </p:nvPr>
        </p:nvGraphicFramePr>
        <p:xfrm>
          <a:off x="255359" y="1731462"/>
          <a:ext cx="8760540" cy="3082411"/>
        </p:xfrm>
        <a:graphic>
          <a:graphicData uri="http://schemas.openxmlformats.org/drawingml/2006/table">
            <a:tbl>
              <a:tblPr/>
              <a:tblGrid>
                <a:gridCol w="1277580">
                  <a:extLst>
                    <a:ext uri="{9D8B030D-6E8A-4147-A177-3AD203B41FA5}">
                      <a16:colId xmlns:a16="http://schemas.microsoft.com/office/drawing/2014/main" val="1621684512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2921707741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2971493314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2122220210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699409580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1625810169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3405565518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1410175080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804492768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934781445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1370966745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562524194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465311837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1651542481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2253145328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768765125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182016756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1500539153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3844458145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3793614613"/>
                    </a:ext>
                  </a:extLst>
                </a:gridCol>
                <a:gridCol w="374148">
                  <a:extLst>
                    <a:ext uri="{9D8B030D-6E8A-4147-A177-3AD203B41FA5}">
                      <a16:colId xmlns:a16="http://schemas.microsoft.com/office/drawing/2014/main" val="4069314474"/>
                    </a:ext>
                  </a:extLst>
                </a:gridCol>
              </a:tblGrid>
              <a:tr h="782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Aspectos del Servicio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Totalmente Satisfechos (de acuerdo)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Básicamente Satisfechos (de acuerdo)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Neutral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Básicamente Insatisfechos (en desacuerdo)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Totalmente Insatisfechos (en </a:t>
                      </a:r>
                      <a:r>
                        <a:rPr lang="es-ES" sz="900" b="1" i="0" u="none" strike="noStrike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desacuerdo)</a:t>
                      </a:r>
                      <a:endParaRPr lang="es-ES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173249"/>
                  </a:ext>
                </a:extLst>
              </a:tr>
              <a:tr h="4587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Año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699746"/>
                  </a:ext>
                </a:extLst>
              </a:tr>
              <a:tr h="458735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TRATO RECIBIDO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18673"/>
                  </a:ext>
                </a:extLst>
              </a:tr>
              <a:tr h="458735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CLARIDAD INFORMACIÓN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256047"/>
                  </a:ext>
                </a:extLst>
              </a:tr>
              <a:tr h="458735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UTILIDAD INFORMACIÓN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282834"/>
                  </a:ext>
                </a:extLst>
              </a:tr>
              <a:tr h="465328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APRENDIZAJE NUEVAS CONSULTAS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61" marR="6161" marT="6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7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06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 noGrp="1"/>
          </p:cNvSpPr>
          <p:nvPr>
            <p:ph type="ctrTitle"/>
          </p:nvPr>
        </p:nvSpPr>
        <p:spPr bwMode="auto">
          <a:xfrm>
            <a:off x="1072342" y="2211185"/>
            <a:ext cx="6700058" cy="1571106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3300" kern="0" dirty="0" smtClean="0">
                <a:solidFill>
                  <a:prstClr val="white"/>
                </a:solidFill>
              </a:rPr>
              <a:t>FIN </a:t>
            </a:r>
            <a:br>
              <a:rPr lang="es-ES" sz="3300" kern="0" dirty="0" smtClean="0">
                <a:solidFill>
                  <a:prstClr val="white"/>
                </a:solidFill>
              </a:rPr>
            </a:br>
            <a:r>
              <a:rPr lang="es-ES" sz="3300" kern="0" dirty="0" smtClean="0">
                <a:solidFill>
                  <a:prstClr val="white"/>
                </a:solidFill>
              </a:rPr>
              <a:t>DEL INFORME RESUMEN DE RESULTADOS</a:t>
            </a:r>
            <a:endParaRPr lang="en-GB" sz="3300" b="0" kern="0" dirty="0">
              <a:solidFill>
                <a:prstClr val="white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143259"/>
            <a:ext cx="6695989" cy="549823"/>
          </a:xfrm>
        </p:spPr>
        <p:txBody>
          <a:bodyPr>
            <a:noAutofit/>
          </a:bodyPr>
          <a:lstStyle/>
          <a:p>
            <a:r>
              <a:rPr lang="es-ES" sz="2100" b="1" i="1" dirty="0">
                <a:solidFill>
                  <a:schemeClr val="accent1">
                    <a:lumMod val="50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Oficina Española de Patentes y Marcas, O.A. (OEPM)</a:t>
            </a:r>
            <a:endParaRPr lang="es-ES" sz="2100" b="1" i="1" dirty="0">
              <a:solidFill>
                <a:schemeClr val="accent1">
                  <a:lumMod val="50000"/>
                </a:schemeClr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75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7200" b="1" dirty="0">
                <a:solidFill>
                  <a:srgbClr val="002060"/>
                </a:solidFill>
              </a:rPr>
              <a:t>¡Vuestra opinión es importante!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8650" y="3602038"/>
            <a:ext cx="8210550" cy="238687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s-ES" sz="2000" dirty="0">
                <a:solidFill>
                  <a:srgbClr val="002060"/>
                </a:solidFill>
              </a:rPr>
              <a:t>Estaremos encantados de recibir vuestras </a:t>
            </a:r>
            <a:r>
              <a:rPr lang="es-ES" sz="3200" b="1" dirty="0">
                <a:solidFill>
                  <a:srgbClr val="002060"/>
                </a:solidFill>
              </a:rPr>
              <a:t>sugerencias</a:t>
            </a:r>
            <a:r>
              <a:rPr lang="es-ES" sz="1000" dirty="0">
                <a:solidFill>
                  <a:srgbClr val="002060"/>
                </a:solidFill>
              </a:rPr>
              <a:t> </a:t>
            </a:r>
            <a:r>
              <a:rPr lang="es-ES" sz="1000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s-ES" sz="2000" dirty="0" smtClean="0">
                <a:solidFill>
                  <a:srgbClr val="002060"/>
                </a:solidFill>
              </a:rPr>
              <a:t>a </a:t>
            </a:r>
            <a:r>
              <a:rPr lang="es-ES" sz="2000" dirty="0">
                <a:solidFill>
                  <a:srgbClr val="002060"/>
                </a:solidFill>
              </a:rPr>
              <a:t>través del formulario de nuestra página web:</a:t>
            </a:r>
          </a:p>
          <a:p>
            <a:pPr algn="just">
              <a:lnSpc>
                <a:spcPct val="120000"/>
              </a:lnSpc>
            </a:pPr>
            <a:r>
              <a:rPr lang="es-ES" sz="2000" dirty="0">
                <a:solidFill>
                  <a:srgbClr val="002060"/>
                </a:solidFill>
                <a:hlinkClick r:id="rId2"/>
              </a:rPr>
              <a:t>https://www.oepm.es/es/qsf/index.html</a:t>
            </a:r>
            <a:endParaRPr lang="es-ES" sz="2000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endParaRPr lang="es-ES" sz="1800" dirty="0"/>
          </a:p>
          <a:p>
            <a:r>
              <a:rPr lang="es-ES" sz="2000" dirty="0">
                <a:solidFill>
                  <a:srgbClr val="002060"/>
                </a:solidFill>
              </a:rPr>
              <a:t>O escribiendo un correo a: </a:t>
            </a:r>
            <a:r>
              <a:rPr lang="es-ES" sz="2000" dirty="0">
                <a:solidFill>
                  <a:srgbClr val="002060"/>
                </a:solidFill>
                <a:hlinkClick r:id="rId3"/>
              </a:rPr>
              <a:t>ciudadano@oepm.es</a:t>
            </a:r>
            <a:endParaRPr lang="es-ES" sz="2000" dirty="0">
              <a:solidFill>
                <a:srgbClr val="00206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8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50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 noGrp="1"/>
          </p:cNvSpPr>
          <p:nvPr>
            <p:ph type="ctrTitle"/>
          </p:nvPr>
        </p:nvSpPr>
        <p:spPr bwMode="auto">
          <a:xfrm>
            <a:off x="836023" y="992777"/>
            <a:ext cx="7524205" cy="507877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800" kern="0" dirty="0" smtClean="0">
                <a:solidFill>
                  <a:prstClr val="white"/>
                </a:solidFill>
              </a:rPr>
              <a:t/>
            </a:r>
            <a:br>
              <a:rPr lang="es-ES" sz="2800" kern="0" dirty="0" smtClean="0">
                <a:solidFill>
                  <a:prstClr val="white"/>
                </a:solidFill>
              </a:rPr>
            </a:br>
            <a:r>
              <a:rPr lang="es-ES" sz="2700" kern="0" dirty="0" smtClean="0">
                <a:solidFill>
                  <a:prstClr val="white"/>
                </a:solidFill>
              </a:rPr>
              <a:t>Ficha encuesta </a:t>
            </a:r>
            <a:r>
              <a:rPr lang="es-ES" sz="2700" b="0" kern="0" dirty="0">
                <a:solidFill>
                  <a:prstClr val="white"/>
                </a:solidFill>
              </a:rPr>
              <a:t>Servicio de Apoyo a la </a:t>
            </a:r>
            <a:r>
              <a:rPr lang="es-ES" sz="2700" b="0" kern="0" dirty="0" smtClean="0">
                <a:solidFill>
                  <a:prstClr val="white"/>
                </a:solidFill>
              </a:rPr>
              <a:t>Empresa</a:t>
            </a:r>
            <a:r>
              <a:rPr lang="es-ES" sz="2400" b="0" kern="0" dirty="0" smtClean="0">
                <a:solidFill>
                  <a:prstClr val="white"/>
                </a:solidFill>
              </a:rPr>
              <a:t/>
            </a:r>
            <a:br>
              <a:rPr lang="es-ES" sz="2400" b="0" kern="0" dirty="0" smtClean="0">
                <a:solidFill>
                  <a:prstClr val="white"/>
                </a:solidFill>
              </a:rPr>
            </a:br>
            <a:endParaRPr lang="en-GB" sz="2400" b="0" kern="0" dirty="0">
              <a:solidFill>
                <a:prstClr val="white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836023" y="1946304"/>
            <a:ext cx="7524205" cy="4101123"/>
          </a:xfrm>
          <a:prstGeom prst="rect">
            <a:avLst/>
          </a:prstGeom>
          <a:solidFill>
            <a:srgbClr val="EEECE1"/>
          </a:solidFill>
          <a:ln w="12700">
            <a:solidFill>
              <a:sysClr val="windowText" lastClr="000000">
                <a:lumMod val="65000"/>
                <a:lumOff val="35000"/>
              </a:sysClr>
            </a:solidFill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800100" lvl="1" indent="-342900" defTabSz="914400" eaLnBrk="0" hangingPunct="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altLang="en-US" b="1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Periodo </a:t>
            </a:r>
            <a:r>
              <a:rPr lang="es-ES" altLang="en-US" b="1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considerado: </a:t>
            </a:r>
            <a:r>
              <a:rPr lang="es-ES" altLang="en-US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1 de enero de 2024 al 31 de diciembre de 2024</a:t>
            </a:r>
            <a:r>
              <a:rPr lang="es-ES" altLang="en-US" dirty="0" smtClean="0">
                <a:solidFill>
                  <a:srgbClr val="1F497D">
                    <a:lumMod val="50000"/>
                  </a:srgbClr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800100" lvl="1" indent="-342900" defTabSz="914400" eaLnBrk="0" hangingPunct="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altLang="en-US" b="1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Usuarios</a:t>
            </a:r>
            <a:r>
              <a:rPr lang="es-ES" altLang="en-US" b="1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: </a:t>
            </a:r>
            <a:r>
              <a:rPr lang="es-ES" altLang="en-US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usuarios presenciales, telefónicos y por correo electrónico del servicio de apoyo a la </a:t>
            </a:r>
            <a:r>
              <a:rPr lang="es-ES" altLang="en-US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empresa.</a:t>
            </a:r>
          </a:p>
          <a:p>
            <a:pPr marL="800100" lvl="1" indent="-342900" defTabSz="914400" eaLnBrk="0" hangingPunct="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altLang="en-US" b="1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Población</a:t>
            </a:r>
            <a:r>
              <a:rPr lang="es-ES" altLang="en-US" b="1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:</a:t>
            </a:r>
            <a:r>
              <a:rPr lang="es-ES" altLang="en-US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s-ES" altLang="en-US" b="1" kern="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s-ES" altLang="en-US" b="1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4.286</a:t>
            </a:r>
            <a:r>
              <a:rPr lang="es-ES" altLang="en-US" b="1" kern="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s-ES" altLang="en-US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usuarios del servicio, a todos ellos se les ha enviado el cuestionario.</a:t>
            </a:r>
            <a:endParaRPr lang="es-ES" altLang="en-US" kern="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800100" lvl="1" indent="-342900" defTabSz="914400" eaLnBrk="0" hangingPunct="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altLang="en-US" b="1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Muestra: 83</a:t>
            </a:r>
            <a:r>
              <a:rPr lang="es-ES" altLang="en-US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cuestionarios recogidos (tasa de respuesta </a:t>
            </a:r>
            <a:r>
              <a:rPr lang="es-ES" altLang="en-US" b="1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2</a:t>
            </a:r>
            <a:r>
              <a:rPr lang="es-ES" altLang="en-US" b="1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%</a:t>
            </a:r>
            <a:r>
              <a:rPr lang="es-ES" altLang="en-US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).</a:t>
            </a:r>
            <a:endParaRPr lang="es-ES" altLang="en-US" kern="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800100" lvl="1" indent="-342900" defTabSz="914400" eaLnBrk="0" hangingPunct="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altLang="en-US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Con </a:t>
            </a:r>
            <a:r>
              <a:rPr lang="es-ES" altLang="en-US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los datos anteriores podemos asegurar en los resultados de la encuesta un </a:t>
            </a:r>
            <a:r>
              <a:rPr lang="es-ES" altLang="en-US" b="1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margen de error </a:t>
            </a:r>
            <a:r>
              <a:rPr lang="es-ES" altLang="en-US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del </a:t>
            </a:r>
            <a:r>
              <a:rPr lang="es-ES" altLang="en-US" b="1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10,65%</a:t>
            </a:r>
            <a:r>
              <a:rPr lang="es-ES" altLang="en-US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es-ES" altLang="en-US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con </a:t>
            </a:r>
            <a:r>
              <a:rPr lang="es-ES" altLang="en-US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un </a:t>
            </a:r>
            <a:r>
              <a:rPr lang="es-ES" altLang="en-US" b="1" kern="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nivel de </a:t>
            </a:r>
            <a:r>
              <a:rPr lang="es-ES" altLang="en-US" b="1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confianza</a:t>
            </a:r>
            <a:r>
              <a:rPr lang="es-ES" altLang="en-US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del </a:t>
            </a:r>
            <a:r>
              <a:rPr lang="es-ES" altLang="en-US" b="1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95%</a:t>
            </a:r>
            <a:r>
              <a:rPr lang="es-ES" altLang="en-US" kern="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. </a:t>
            </a:r>
            <a:endParaRPr lang="en-US" altLang="en-US" kern="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173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 noGrp="1"/>
          </p:cNvSpPr>
          <p:nvPr>
            <p:ph type="ctrTitle"/>
          </p:nvPr>
        </p:nvSpPr>
        <p:spPr bwMode="auto">
          <a:xfrm>
            <a:off x="1121029" y="955963"/>
            <a:ext cx="6967254" cy="648393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500" kern="0" dirty="0">
                <a:solidFill>
                  <a:prstClr val="white"/>
                </a:solidFill>
              </a:rPr>
              <a:t>Secciones del cuestionario</a:t>
            </a:r>
            <a:endParaRPr lang="en-GB" sz="2500" b="0" kern="0" dirty="0">
              <a:solidFill>
                <a:prstClr val="white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121028" y="2385753"/>
            <a:ext cx="6967255" cy="3125585"/>
          </a:xfrm>
          <a:prstGeom prst="rect">
            <a:avLst/>
          </a:prstGeom>
          <a:solidFill>
            <a:srgbClr val="EEECE1"/>
          </a:solidFill>
          <a:ln w="12700">
            <a:solidFill>
              <a:sysClr val="windowText" lastClr="000000">
                <a:lumMod val="65000"/>
                <a:lumOff val="35000"/>
              </a:sysClr>
            </a:solidFill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defTabSz="685800">
              <a:defRPr/>
            </a:pPr>
            <a:endParaRPr lang="es-ES" i="1" kern="0" dirty="0">
              <a:solidFill>
                <a:srgbClr val="002060"/>
              </a:solidFill>
              <a:latin typeface="Calibri"/>
            </a:endParaRPr>
          </a:p>
          <a:p>
            <a:pPr marL="600075" lvl="1" indent="-257175" defTabSz="685800"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VÍA DE CONOCIMIENTO DEL SERVICIO</a:t>
            </a:r>
          </a:p>
          <a:p>
            <a:pPr marL="600075" lvl="1" indent="-257175" defTabSz="685800"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CANAL DE ENTRADA</a:t>
            </a:r>
          </a:p>
          <a:p>
            <a:pPr marL="600075" lvl="1" indent="-257175" defTabSz="685800"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ATENCIÓN</a:t>
            </a: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 RECIBIDA</a:t>
            </a:r>
            <a:endParaRPr lang="es-ES" sz="2100" b="1" kern="0" dirty="0" smtClean="0">
              <a:solidFill>
                <a:schemeClr val="accent5">
                  <a:lumMod val="50000"/>
                </a:schemeClr>
              </a:solidFill>
              <a:latin typeface="Calibri"/>
            </a:endParaRPr>
          </a:p>
          <a:p>
            <a:pPr marL="600075" lvl="1" indent="-257175" defTabSz="685800"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CLARIDAD DE LA INFORMACIÓN</a:t>
            </a:r>
          </a:p>
          <a:p>
            <a:pPr marL="600075" lvl="1" indent="-257175" defTabSz="685800"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UTILIDAD DE LA INFORMACIÓN</a:t>
            </a:r>
          </a:p>
          <a:p>
            <a:pPr marL="600075" lvl="1" indent="-257175" defTabSz="685800"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APRENDIZAJE PARA NUEVAS CONSULTAS</a:t>
            </a:r>
          </a:p>
          <a:p>
            <a:pPr marL="600075" lvl="1" indent="-257175" defTabSz="685800"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RECOMENDACIÓN DEL SERVICIO</a:t>
            </a:r>
          </a:p>
          <a:p>
            <a:pPr marL="600075" lvl="1" indent="-257175" defTabSz="685800"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chemeClr val="accent5">
                    <a:lumMod val="50000"/>
                  </a:schemeClr>
                </a:solidFill>
                <a:latin typeface="Calibri"/>
              </a:rPr>
              <a:t>PROPUESTAS DE MEJORA</a:t>
            </a:r>
          </a:p>
          <a:p>
            <a:pPr algn="just" defTabSz="685800" eaLnBrk="0" hangingPunct="0">
              <a:defRPr/>
            </a:pPr>
            <a:r>
              <a:rPr lang="es-ES" altLang="en-US" sz="1350" kern="0" dirty="0">
                <a:solidFill>
                  <a:srgbClr val="EEECE1"/>
                </a:solidFill>
                <a:latin typeface="Calibri"/>
                <a:ea typeface="Calibri"/>
                <a:cs typeface="Times New Roman"/>
              </a:rPr>
              <a:t>	</a:t>
            </a:r>
            <a:r>
              <a:rPr lang="es-ES" altLang="en-US" sz="1350" b="1" kern="0" dirty="0">
                <a:solidFill>
                  <a:srgbClr val="EEECE1"/>
                </a:solidFill>
                <a:latin typeface="Calibri"/>
                <a:ea typeface="Calibri"/>
                <a:cs typeface="Times New Roman"/>
              </a:rPr>
              <a:t>	</a:t>
            </a:r>
            <a:endParaRPr lang="en-US" altLang="en-US" sz="1350" b="1" kern="0" dirty="0">
              <a:solidFill>
                <a:srgbClr val="EEECE1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497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 noGrp="1"/>
          </p:cNvSpPr>
          <p:nvPr>
            <p:ph type="ctrTitle"/>
          </p:nvPr>
        </p:nvSpPr>
        <p:spPr bwMode="auto">
          <a:xfrm>
            <a:off x="920152" y="2321837"/>
            <a:ext cx="7206017" cy="1502240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4950" kern="0" dirty="0" err="1">
                <a:solidFill>
                  <a:prstClr val="white"/>
                </a:solidFill>
              </a:rPr>
              <a:t>Resultados</a:t>
            </a:r>
            <a:endParaRPr lang="en-GB" sz="495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96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 noGrp="1"/>
          </p:cNvSpPr>
          <p:nvPr>
            <p:ph type="ctrTitle"/>
          </p:nvPr>
        </p:nvSpPr>
        <p:spPr bwMode="auto">
          <a:xfrm>
            <a:off x="1965959" y="1059564"/>
            <a:ext cx="5212080" cy="5810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 smtClean="0">
                <a:solidFill>
                  <a:srgbClr val="1F497D">
                    <a:lumMod val="50000"/>
                  </a:srgbClr>
                </a:solidFill>
              </a:rPr>
              <a:t>VÍA DE CONOCIMIENTO DEL SERVICIO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967" y="1781610"/>
            <a:ext cx="7149320" cy="346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2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 noGrp="1"/>
          </p:cNvSpPr>
          <p:nvPr>
            <p:ph type="ctrTitle"/>
          </p:nvPr>
        </p:nvSpPr>
        <p:spPr bwMode="auto">
          <a:xfrm>
            <a:off x="2007913" y="1618345"/>
            <a:ext cx="5161892" cy="4581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 smtClean="0">
                <a:solidFill>
                  <a:srgbClr val="1F497D">
                    <a:lumMod val="50000"/>
                  </a:srgbClr>
                </a:solidFill>
              </a:rPr>
              <a:t>CANAL DE ENTRADA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655" y="2266601"/>
            <a:ext cx="7081870" cy="341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7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 noGrp="1"/>
          </p:cNvSpPr>
          <p:nvPr>
            <p:ph type="ctrTitle"/>
          </p:nvPr>
        </p:nvSpPr>
        <p:spPr bwMode="auto">
          <a:xfrm>
            <a:off x="1817397" y="925858"/>
            <a:ext cx="5424596" cy="4786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smtClean="0">
                <a:solidFill>
                  <a:srgbClr val="1F497D">
                    <a:lumMod val="50000"/>
                  </a:srgbClr>
                </a:solidFill>
              </a:rPr>
              <a:t>ATENCIÓN</a:t>
            </a:r>
            <a:r>
              <a:rPr lang="en-GB" sz="2000" kern="0" smtClean="0">
                <a:solidFill>
                  <a:srgbClr val="1F497D">
                    <a:lumMod val="50000"/>
                  </a:srgbClr>
                </a:solidFill>
              </a:rPr>
              <a:t> RECIBIDA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9" name="4 CuadroTexto"/>
          <p:cNvSpPr txBox="1"/>
          <p:nvPr/>
        </p:nvSpPr>
        <p:spPr>
          <a:xfrm>
            <a:off x="1817397" y="5519651"/>
            <a:ext cx="2097898" cy="338554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b="1" i="1" kern="0" dirty="0" smtClean="0">
                <a:solidFill>
                  <a:srgbClr val="003366"/>
                </a:solidFill>
                <a:latin typeface="Arial" pitchFamily="34" charset="0"/>
              </a:rPr>
              <a:t>97% Satisfechos</a:t>
            </a:r>
            <a:endParaRPr lang="en-US" sz="1600" b="1" i="1" kern="0" dirty="0" smtClean="0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10" name="4 CuadroTexto"/>
          <p:cNvSpPr txBox="1"/>
          <p:nvPr/>
        </p:nvSpPr>
        <p:spPr>
          <a:xfrm>
            <a:off x="5561216" y="5519651"/>
            <a:ext cx="2177933" cy="338554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b="1" i="1" kern="0" dirty="0">
                <a:solidFill>
                  <a:srgbClr val="003366"/>
                </a:solidFill>
                <a:latin typeface="Arial" pitchFamily="34" charset="0"/>
              </a:rPr>
              <a:t>2</a:t>
            </a:r>
            <a:r>
              <a:rPr lang="es-ES" sz="1600" b="1" i="1" kern="0" dirty="0" smtClean="0">
                <a:solidFill>
                  <a:srgbClr val="003366"/>
                </a:solidFill>
                <a:latin typeface="Arial" pitchFamily="34" charset="0"/>
              </a:rPr>
              <a:t>% Insatisfechos</a:t>
            </a:r>
            <a:endParaRPr lang="en-US" sz="1600" b="1" i="1" kern="0" dirty="0" smtClean="0">
              <a:solidFill>
                <a:srgbClr val="003366"/>
              </a:solidFill>
              <a:latin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826" y="1489616"/>
            <a:ext cx="6664832" cy="382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6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 noGrp="1"/>
          </p:cNvSpPr>
          <p:nvPr>
            <p:ph type="ctrTitle"/>
          </p:nvPr>
        </p:nvSpPr>
        <p:spPr bwMode="auto">
          <a:xfrm>
            <a:off x="1900646" y="984300"/>
            <a:ext cx="5394960" cy="4684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 smtClean="0">
                <a:solidFill>
                  <a:srgbClr val="1F497D">
                    <a:lumMod val="50000"/>
                  </a:srgbClr>
                </a:solidFill>
              </a:rPr>
              <a:t>CLARIDAD DE LA INFORMACIÓN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1654233" y="5690222"/>
            <a:ext cx="2152996" cy="338554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b="1" i="1" kern="0" dirty="0" smtClean="0">
                <a:solidFill>
                  <a:srgbClr val="003366"/>
                </a:solidFill>
                <a:latin typeface="Arial" pitchFamily="34" charset="0"/>
              </a:rPr>
              <a:t>99% Satisfechos</a:t>
            </a:r>
            <a:endParaRPr lang="en-US" sz="1600" b="1" i="1" kern="0" dirty="0" smtClean="0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9" name="4 CuadroTexto"/>
          <p:cNvSpPr txBox="1"/>
          <p:nvPr/>
        </p:nvSpPr>
        <p:spPr>
          <a:xfrm>
            <a:off x="5411585" y="5690222"/>
            <a:ext cx="2061557" cy="338554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b="1" i="1" kern="0" dirty="0">
                <a:solidFill>
                  <a:srgbClr val="003366"/>
                </a:solidFill>
                <a:latin typeface="Arial" pitchFamily="34" charset="0"/>
              </a:rPr>
              <a:t>1</a:t>
            </a:r>
            <a:r>
              <a:rPr lang="es-ES" sz="1600" b="1" i="1" kern="0" dirty="0" smtClean="0">
                <a:solidFill>
                  <a:srgbClr val="003366"/>
                </a:solidFill>
                <a:latin typeface="Arial" pitchFamily="34" charset="0"/>
              </a:rPr>
              <a:t>% Insatisfechos</a:t>
            </a:r>
            <a:endParaRPr lang="en-US" sz="1600" b="1" i="1" kern="0" dirty="0" smtClean="0">
              <a:solidFill>
                <a:srgbClr val="003366"/>
              </a:solidFill>
              <a:latin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11" y="1589435"/>
            <a:ext cx="6569426" cy="388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440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 noGrp="1"/>
          </p:cNvSpPr>
          <p:nvPr>
            <p:ph type="ctrTitle"/>
          </p:nvPr>
        </p:nvSpPr>
        <p:spPr bwMode="auto">
          <a:xfrm>
            <a:off x="1956689" y="1046412"/>
            <a:ext cx="5133703" cy="4910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000" kern="0" dirty="0" smtClean="0">
                <a:solidFill>
                  <a:srgbClr val="1F497D">
                    <a:lumMod val="50000"/>
                  </a:srgbClr>
                </a:solidFill>
              </a:rPr>
              <a:t>UTILIDAD DE LA INFORMACIÓN</a:t>
            </a:r>
            <a:endParaRPr lang="en-GB" sz="2000" kern="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1429788" y="5774043"/>
            <a:ext cx="2202873" cy="338554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b="1" i="1" kern="0" dirty="0" smtClean="0">
                <a:solidFill>
                  <a:srgbClr val="003366"/>
                </a:solidFill>
                <a:latin typeface="Arial" pitchFamily="34" charset="0"/>
              </a:rPr>
              <a:t>98% Satisfechos</a:t>
            </a:r>
            <a:endParaRPr lang="en-US" sz="1600" b="1" i="1" kern="0" dirty="0" smtClean="0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8" name="4 CuadroTexto"/>
          <p:cNvSpPr txBox="1"/>
          <p:nvPr/>
        </p:nvSpPr>
        <p:spPr>
          <a:xfrm>
            <a:off x="5245331" y="5774043"/>
            <a:ext cx="2093987" cy="338554"/>
          </a:xfrm>
          <a:prstGeom prst="rect">
            <a:avLst/>
          </a:prstGeom>
          <a:solidFill>
            <a:srgbClr val="FFFFFF"/>
          </a:solidFill>
          <a:ln>
            <a:solidFill>
              <a:srgbClr val="003366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b="1" i="1" kern="0" dirty="0">
                <a:solidFill>
                  <a:srgbClr val="003366"/>
                </a:solidFill>
                <a:latin typeface="Arial" pitchFamily="34" charset="0"/>
              </a:rPr>
              <a:t>2</a:t>
            </a:r>
            <a:r>
              <a:rPr lang="es-ES" sz="1600" b="1" i="1" kern="0" dirty="0" smtClean="0">
                <a:solidFill>
                  <a:srgbClr val="003366"/>
                </a:solidFill>
                <a:latin typeface="Arial" pitchFamily="34" charset="0"/>
              </a:rPr>
              <a:t>% Insatisfechos</a:t>
            </a:r>
            <a:endParaRPr lang="en-US" sz="1600" b="1" i="1" kern="0" dirty="0" smtClean="0">
              <a:solidFill>
                <a:srgbClr val="003366"/>
              </a:solidFill>
              <a:latin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218" y="1664335"/>
            <a:ext cx="6704869" cy="395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883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OEPM_3_4.potx" id="{944A6305-B947-4F7B-8BE4-495FE4B90ECF}" vid="{6517FE23-6138-4D64-8E33-4399C6776C8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745</Words>
  <Application>Microsoft Office PowerPoint</Application>
  <PresentationFormat>Presentación en pantalla (4:3)</PresentationFormat>
  <Paragraphs>253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Yu Gothic UI Semibold</vt:lpstr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 Ficha encuesta Servicio de Apoyo a la Empresa </vt:lpstr>
      <vt:lpstr>Secciones del cuestionario</vt:lpstr>
      <vt:lpstr>Resultados</vt:lpstr>
      <vt:lpstr>VÍA DE CONOCIMIENTO DEL SERVICIO</vt:lpstr>
      <vt:lpstr>CANAL DE ENTRADA</vt:lpstr>
      <vt:lpstr>ATENCIÓN RECIBIDA</vt:lpstr>
      <vt:lpstr>CLARIDAD DE LA INFORMACIÓN</vt:lpstr>
      <vt:lpstr>UTILIDAD DE LA INFORMACIÓN</vt:lpstr>
      <vt:lpstr>CONOCIMIENTOS ADQUIRIDOS</vt:lpstr>
      <vt:lpstr>RECOMENDACIÓN DEL SERVICIO</vt:lpstr>
      <vt:lpstr>PROPUESTAS DE MEJORA</vt:lpstr>
      <vt:lpstr>Presentación de PowerPoint</vt:lpstr>
      <vt:lpstr>Presentación de PowerPoint</vt:lpstr>
      <vt:lpstr>FIN  DEL INFORME RESUMEN DE RESULTADOS</vt:lpstr>
      <vt:lpstr>¡Vuestra opinión es importante!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García Bueno, María Jesús</dc:creator>
  <cp:lastModifiedBy>Martínez De La Rocha, Ana Luisa</cp:lastModifiedBy>
  <cp:revision>13</cp:revision>
  <dcterms:created xsi:type="dcterms:W3CDTF">2024-10-10T17:15:52Z</dcterms:created>
  <dcterms:modified xsi:type="dcterms:W3CDTF">2025-04-22T13:44:50Z</dcterms:modified>
</cp:coreProperties>
</file>