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79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0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364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n-US" dirty="0"/>
              <a:t> </a:t>
            </a:r>
            <a:r>
              <a:rPr lang="en-US" sz="1200" b="1" dirty="0">
                <a:solidFill>
                  <a:schemeClr val="tx1"/>
                </a:solidFill>
              </a:rPr>
              <a:t>El </a:t>
            </a:r>
            <a:r>
              <a:rPr lang="en-US" sz="1200" b="1" dirty="0" err="1">
                <a:solidFill>
                  <a:schemeClr val="tx1"/>
                </a:solidFill>
              </a:rPr>
              <a:t>Informe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Técnico</a:t>
            </a:r>
            <a:r>
              <a:rPr lang="en-US" sz="1200" b="1" dirty="0">
                <a:solidFill>
                  <a:schemeClr val="tx1"/>
                </a:solidFill>
              </a:rPr>
              <a:t> de </a:t>
            </a:r>
            <a:r>
              <a:rPr lang="en-US" sz="1200" b="1" dirty="0" err="1">
                <a:solidFill>
                  <a:schemeClr val="tx1"/>
                </a:solidFill>
              </a:rPr>
              <a:t>Patentes</a:t>
            </a:r>
            <a:r>
              <a:rPr lang="en-US" sz="1200" b="1" dirty="0">
                <a:solidFill>
                  <a:schemeClr val="tx1"/>
                </a:solidFill>
              </a:rPr>
              <a:t>,¿ha</a:t>
            </a:r>
            <a:r>
              <a:rPr lang="en-US" sz="1200" b="1" baseline="0" dirty="0">
                <a:solidFill>
                  <a:schemeClr val="tx1"/>
                </a:solidFill>
              </a:rPr>
              <a:t> </a:t>
            </a:r>
            <a:r>
              <a:rPr lang="en-US" sz="1200" b="1" baseline="0" dirty="0" err="1">
                <a:solidFill>
                  <a:schemeClr val="tx1"/>
                </a:solidFill>
              </a:rPr>
              <a:t>cubierto</a:t>
            </a:r>
            <a:r>
              <a:rPr lang="en-US" sz="1200" b="1" baseline="0" dirty="0">
                <a:solidFill>
                  <a:schemeClr val="tx1"/>
                </a:solidFill>
              </a:rPr>
              <a:t> </a:t>
            </a:r>
            <a:r>
              <a:rPr lang="en-US" sz="1200" b="1" baseline="0" dirty="0" err="1">
                <a:solidFill>
                  <a:schemeClr val="tx1"/>
                </a:solidFill>
              </a:rPr>
              <a:t>sus</a:t>
            </a:r>
            <a:r>
              <a:rPr lang="en-US" sz="1200" b="1" baseline="0" dirty="0">
                <a:solidFill>
                  <a:schemeClr val="tx1"/>
                </a:solidFill>
              </a:rPr>
              <a:t> </a:t>
            </a:r>
            <a:r>
              <a:rPr lang="en-US" sz="1200" b="1" baseline="0" dirty="0" err="1">
                <a:solidFill>
                  <a:schemeClr val="tx1"/>
                </a:solidFill>
              </a:rPr>
              <a:t>expectativas</a:t>
            </a:r>
            <a:r>
              <a:rPr lang="en-US" sz="1200" b="1" baseline="0" dirty="0">
                <a:solidFill>
                  <a:schemeClr val="tx1"/>
                </a:solidFill>
              </a:rPr>
              <a:t>? </a:t>
            </a:r>
          </a:p>
          <a:p>
            <a:pPr>
              <a:defRPr sz="14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n-US" sz="1200" b="1" baseline="0" dirty="0">
                <a:solidFill>
                  <a:schemeClr val="tx1"/>
                </a:solidFill>
              </a:rPr>
              <a:t>(1 </a:t>
            </a:r>
            <a:r>
              <a:rPr lang="en-US" sz="1200" b="1" dirty="0" err="1">
                <a:solidFill>
                  <a:schemeClr val="tx1"/>
                </a:solidFill>
              </a:rPr>
              <a:t>es</a:t>
            </a:r>
            <a:r>
              <a:rPr lang="en-US" sz="1200" b="1" dirty="0">
                <a:solidFill>
                  <a:schemeClr val="tx1"/>
                </a:solidFill>
              </a:rPr>
              <a:t> nada </a:t>
            </a:r>
            <a:r>
              <a:rPr lang="en-US" sz="1200" b="1" dirty="0" err="1">
                <a:solidFill>
                  <a:schemeClr val="tx1"/>
                </a:solidFill>
              </a:rPr>
              <a:t>en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absoluto</a:t>
            </a:r>
            <a:r>
              <a:rPr lang="en-US" sz="1200" b="1" dirty="0">
                <a:solidFill>
                  <a:schemeClr val="tx1"/>
                </a:solidFill>
              </a:rPr>
              <a:t> y 5 </a:t>
            </a:r>
            <a:r>
              <a:rPr lang="en-US" sz="1200" b="1" dirty="0" err="1">
                <a:solidFill>
                  <a:schemeClr val="tx1"/>
                </a:solidFill>
              </a:rPr>
              <a:t>completamente</a:t>
            </a:r>
            <a:r>
              <a:rPr lang="en-US" sz="1200" b="1" dirty="0">
                <a:solidFill>
                  <a:schemeClr val="tx1"/>
                </a:solidFill>
              </a:rPr>
              <a:t>)</a:t>
            </a:r>
          </a:p>
        </c:rich>
      </c:tx>
      <c:layout/>
      <c:overlay val="0"/>
      <c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75000"/>
            </a:schemeClr>
          </a:solidFill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  <a:ln>
              <a:solidFill>
                <a:schemeClr val="tx1"/>
              </a:solidFill>
            </a:ln>
          </c:spPr>
          <c:invertIfNegative val="0"/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A314-4712-9387-002DFB28C6FE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A314-4712-9387-002DFB28C6FE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baseline="0">
                    <a:solidFill>
                      <a:schemeClr val="tx1"/>
                    </a:solidFill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val>
            <c:numRef>
              <c:f>'results-survey219844'!$C$26:$C$30</c:f>
              <c:numCache>
                <c:formatCode>0.00%</c:formatCode>
                <c:ptCount val="5"/>
                <c:pt idx="0">
                  <c:v>0</c:v>
                </c:pt>
                <c:pt idx="1">
                  <c:v>3.3333333333333333E-2</c:v>
                </c:pt>
                <c:pt idx="2">
                  <c:v>0</c:v>
                </c:pt>
                <c:pt idx="3">
                  <c:v>0.33333333333333326</c:v>
                </c:pt>
                <c:pt idx="4">
                  <c:v>0.6333333333333333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314-4712-9387-002DFB28C6F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98446520"/>
        <c:axId val="1"/>
      </c:barChart>
      <c:catAx>
        <c:axId val="498446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1"/>
        <c:axPos val="l"/>
        <c:numFmt formatCode="0%" sourceLinked="0"/>
        <c:majorTickMark val="out"/>
        <c:minorTickMark val="none"/>
        <c:tickLblPos val="nextTo"/>
        <c:crossAx val="498446520"/>
        <c:crosses val="autoZero"/>
        <c:crossBetween val="between"/>
        <c:majorUnit val="0.25"/>
        <c:minorUnit val="0.25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n-US" sz="1200" b="1" baseline="0">
                <a:solidFill>
                  <a:schemeClr val="tx1"/>
                </a:solidFill>
              </a:rPr>
              <a:t>¿Hasta qué punto esta Búsqueda ha cubierto sus expectativas?1 </a:t>
            </a:r>
            <a:r>
              <a:rPr lang="en-US" sz="1200" b="1">
                <a:solidFill>
                  <a:schemeClr val="tx1"/>
                </a:solidFill>
              </a:rPr>
              <a:t>es nada en absoluto y 5 completamente)</a:t>
            </a:r>
          </a:p>
        </c:rich>
      </c:tx>
      <c:layout>
        <c:manualLayout>
          <c:xMode val="edge"/>
          <c:yMode val="edge"/>
          <c:x val="9.5315184028557598E-2"/>
          <c:y val="0"/>
        </c:manualLayout>
      </c:layout>
      <c:overlay val="0"/>
      <c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75000"/>
            </a:schemeClr>
          </a:solidFill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solidFill>
                <a:schemeClr val="tx1"/>
              </a:solidFill>
            </a:ln>
          </c:spPr>
          <c:invertIfNegative val="0"/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47DB-4C6D-A10B-BECA316FC32B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47DB-4C6D-A10B-BECA316FC32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baseline="0">
                    <a:solidFill>
                      <a:schemeClr val="tx1"/>
                    </a:solidFill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'results-survey219844'!$A$302:$A$306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'results-survey219844'!$C$302:$C$306</c:f>
              <c:numCache>
                <c:formatCode>0.00%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0.125</c:v>
                </c:pt>
                <c:pt idx="3">
                  <c:v>0.875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7DB-4C6D-A10B-BECA316FC3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98446520"/>
        <c:axId val="1"/>
      </c:barChart>
      <c:catAx>
        <c:axId val="498446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extTo"/>
        <c:crossAx val="49844652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n-US" sz="1200" b="1" baseline="0" dirty="0">
                <a:solidFill>
                  <a:schemeClr val="tx1"/>
                </a:solidFill>
              </a:rPr>
              <a:t>¿</a:t>
            </a:r>
            <a:r>
              <a:rPr lang="en-US" sz="1200" b="1" baseline="0" dirty="0" err="1">
                <a:solidFill>
                  <a:schemeClr val="tx1"/>
                </a:solidFill>
              </a:rPr>
              <a:t>Cuál</a:t>
            </a:r>
            <a:r>
              <a:rPr lang="en-US" sz="1200" b="1" baseline="0" dirty="0">
                <a:solidFill>
                  <a:schemeClr val="tx1"/>
                </a:solidFill>
              </a:rPr>
              <a:t> </a:t>
            </a:r>
            <a:r>
              <a:rPr lang="en-US" sz="1200" b="1" baseline="0" dirty="0" err="1">
                <a:solidFill>
                  <a:schemeClr val="tx1"/>
                </a:solidFill>
              </a:rPr>
              <a:t>es</a:t>
            </a:r>
            <a:r>
              <a:rPr lang="en-US" sz="1200" b="1" baseline="0" dirty="0">
                <a:solidFill>
                  <a:schemeClr val="tx1"/>
                </a:solidFill>
              </a:rPr>
              <a:t> </a:t>
            </a:r>
            <a:r>
              <a:rPr lang="en-US" sz="1200" b="1" baseline="0" dirty="0" err="1">
                <a:solidFill>
                  <a:schemeClr val="tx1"/>
                </a:solidFill>
              </a:rPr>
              <a:t>su</a:t>
            </a:r>
            <a:r>
              <a:rPr lang="en-US" sz="1200" b="1" baseline="0" dirty="0">
                <a:solidFill>
                  <a:schemeClr val="tx1"/>
                </a:solidFill>
              </a:rPr>
              <a:t> </a:t>
            </a:r>
            <a:r>
              <a:rPr lang="en-US" sz="1200" b="1" baseline="0" dirty="0" err="1">
                <a:solidFill>
                  <a:schemeClr val="tx1"/>
                </a:solidFill>
              </a:rPr>
              <a:t>opinión</a:t>
            </a:r>
            <a:r>
              <a:rPr lang="en-US" sz="1200" b="1" baseline="0" dirty="0">
                <a:solidFill>
                  <a:schemeClr val="tx1"/>
                </a:solidFill>
              </a:rPr>
              <a:t> con </a:t>
            </a:r>
            <a:r>
              <a:rPr lang="en-US" sz="1200" b="1" baseline="0" dirty="0" err="1">
                <a:solidFill>
                  <a:schemeClr val="tx1"/>
                </a:solidFill>
              </a:rPr>
              <a:t>respecto</a:t>
            </a:r>
            <a:r>
              <a:rPr lang="en-US" sz="1200" b="1" baseline="0" dirty="0">
                <a:solidFill>
                  <a:schemeClr val="tx1"/>
                </a:solidFill>
              </a:rPr>
              <a:t> a la </a:t>
            </a:r>
            <a:r>
              <a:rPr lang="en-US" sz="1200" b="1" baseline="0" dirty="0" err="1">
                <a:solidFill>
                  <a:schemeClr val="tx1"/>
                </a:solidFill>
              </a:rPr>
              <a:t>relación</a:t>
            </a:r>
            <a:r>
              <a:rPr lang="en-US" sz="1200" b="1" baseline="0" dirty="0">
                <a:solidFill>
                  <a:schemeClr val="tx1"/>
                </a:solidFill>
              </a:rPr>
              <a:t> </a:t>
            </a:r>
            <a:r>
              <a:rPr lang="en-US" sz="1200" b="1" baseline="0" dirty="0" err="1">
                <a:solidFill>
                  <a:schemeClr val="tx1"/>
                </a:solidFill>
              </a:rPr>
              <a:t>calidad</a:t>
            </a:r>
            <a:r>
              <a:rPr lang="en-US" sz="1200" b="1" baseline="0" dirty="0">
                <a:solidFill>
                  <a:schemeClr val="tx1"/>
                </a:solidFill>
              </a:rPr>
              <a:t>/</a:t>
            </a:r>
            <a:r>
              <a:rPr lang="en-US" sz="1200" b="1" baseline="0" dirty="0" err="1">
                <a:solidFill>
                  <a:schemeClr val="tx1"/>
                </a:solidFill>
              </a:rPr>
              <a:t>precio</a:t>
            </a:r>
            <a:r>
              <a:rPr lang="en-US" sz="1200" b="1" baseline="0" dirty="0">
                <a:solidFill>
                  <a:schemeClr val="tx1"/>
                </a:solidFill>
              </a:rPr>
              <a:t>? 1 </a:t>
            </a:r>
            <a:r>
              <a:rPr lang="en-US" sz="1200" b="1" dirty="0" err="1">
                <a:solidFill>
                  <a:schemeClr val="tx1"/>
                </a:solidFill>
              </a:rPr>
              <a:t>es</a:t>
            </a:r>
            <a:r>
              <a:rPr lang="en-US" sz="1200" b="1" dirty="0">
                <a:solidFill>
                  <a:schemeClr val="tx1"/>
                </a:solidFill>
              </a:rPr>
              <a:t> nada </a:t>
            </a:r>
            <a:r>
              <a:rPr lang="en-US" sz="1200" b="1" dirty="0" err="1">
                <a:solidFill>
                  <a:schemeClr val="tx1"/>
                </a:solidFill>
              </a:rPr>
              <a:t>en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absoluto</a:t>
            </a:r>
            <a:r>
              <a:rPr lang="en-US" sz="1200" b="1" dirty="0">
                <a:solidFill>
                  <a:schemeClr val="tx1"/>
                </a:solidFill>
              </a:rPr>
              <a:t> y 5 </a:t>
            </a:r>
            <a:r>
              <a:rPr lang="en-US" sz="1200" b="1" dirty="0" err="1">
                <a:solidFill>
                  <a:schemeClr val="tx1"/>
                </a:solidFill>
              </a:rPr>
              <a:t>completamente</a:t>
            </a:r>
            <a:r>
              <a:rPr lang="en-US" sz="1200" b="1" dirty="0">
                <a:solidFill>
                  <a:schemeClr val="tx1"/>
                </a:solidFill>
              </a:rPr>
              <a:t>)</a:t>
            </a:r>
          </a:p>
        </c:rich>
      </c:tx>
      <c:layout>
        <c:manualLayout>
          <c:xMode val="edge"/>
          <c:yMode val="edge"/>
          <c:x val="0.1161708259096725"/>
          <c:y val="7.5026598997006613E-3"/>
        </c:manualLayout>
      </c:layout>
      <c:overlay val="0"/>
      <c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75000"/>
            </a:schemeClr>
          </a:solidFill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solidFill>
                <a:schemeClr val="tx1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56CE-457C-BFFE-5D491BD3B67B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56CE-457C-BFFE-5D491BD3B67B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56CE-457C-BFFE-5D491BD3B67B}"/>
              </c:ext>
            </c:extLst>
          </c:dPt>
          <c:dLbls>
            <c:dLbl>
              <c:idx val="3"/>
              <c:layout>
                <c:manualLayout>
                  <c:x val="0"/>
                  <c:y val="1.869158878504672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6CE-457C-BFFE-5D491BD3B6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baseline="0">
                    <a:solidFill>
                      <a:schemeClr val="tx1"/>
                    </a:solidFill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'results-survey219844'!$A$327:$A$331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'results-survey219844'!$C$327:$C$331</c:f>
              <c:numCache>
                <c:formatCode>0.00%</c:formatCode>
                <c:ptCount val="5"/>
                <c:pt idx="0">
                  <c:v>0</c:v>
                </c:pt>
                <c:pt idx="1">
                  <c:v>0.125</c:v>
                </c:pt>
                <c:pt idx="2">
                  <c:v>0</c:v>
                </c:pt>
                <c:pt idx="3">
                  <c:v>0.75</c:v>
                </c:pt>
                <c:pt idx="4">
                  <c:v>0.125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6CE-457C-BFFE-5D491BD3B67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98446520"/>
        <c:axId val="1"/>
      </c:barChart>
      <c:catAx>
        <c:axId val="498446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extTo"/>
        <c:crossAx val="49844652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n-US" sz="1200" b="1" baseline="0">
                <a:solidFill>
                  <a:schemeClr val="tx1"/>
                </a:solidFill>
              </a:rPr>
              <a:t>¿Cuál es su opinión con respecto a la relación calidad/tiempo empleado? 1 </a:t>
            </a:r>
            <a:r>
              <a:rPr lang="en-US" sz="1200" b="1">
                <a:solidFill>
                  <a:schemeClr val="tx1"/>
                </a:solidFill>
              </a:rPr>
              <a:t>es nada en absoluto y 5 completamente)</a:t>
            </a:r>
          </a:p>
        </c:rich>
      </c:tx>
      <c:layout>
        <c:manualLayout>
          <c:xMode val="edge"/>
          <c:yMode val="edge"/>
          <c:x val="0.11689002540207397"/>
          <c:y val="2.2046161537606933E-2"/>
        </c:manualLayout>
      </c:layout>
      <c:overlay val="0"/>
      <c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75000"/>
            </a:schemeClr>
          </a:solidFill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7777777777777776E-2"/>
          <c:y val="0.39844236760124618"/>
          <c:w val="0.93888888888888888"/>
          <c:h val="0.45702013883778547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00B050"/>
            </a:solidFill>
            <a:ln>
              <a:solidFill>
                <a:schemeClr val="tx1"/>
              </a:solidFill>
            </a:ln>
          </c:spPr>
          <c:invertIfNegative val="0"/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BB89-4113-B9CD-BB2B578EF834}"/>
              </c:ext>
            </c:extLst>
          </c:dPt>
          <c:dLbls>
            <c:dLbl>
              <c:idx val="3"/>
              <c:layout>
                <c:manualLayout>
                  <c:x val="0"/>
                  <c:y val="1.869158878504672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B89-4113-B9CD-BB2B578EF8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baseline="0">
                    <a:solidFill>
                      <a:schemeClr val="tx1"/>
                    </a:solidFill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'results-survey219844'!$A$352:$A$356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'results-survey219844'!$C$352:$C$356</c:f>
              <c:numCache>
                <c:formatCode>0.00%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0.875</c:v>
                </c:pt>
                <c:pt idx="4">
                  <c:v>0.125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89-4113-B9CD-BB2B578EF83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98446520"/>
        <c:axId val="1"/>
      </c:barChart>
      <c:catAx>
        <c:axId val="498446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extTo"/>
        <c:crossAx val="49844652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 </a:t>
            </a:r>
            <a:r>
              <a:rPr lang="en-US" sz="1200" b="1">
                <a:solidFill>
                  <a:schemeClr val="tx1"/>
                </a:solidFill>
              </a:rPr>
              <a:t>¿Cual es su opinión</a:t>
            </a:r>
          </a:p>
          <a:p>
            <a:pPr>
              <a:defRPr sz="14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n-US" sz="1200" b="1">
                <a:solidFill>
                  <a:schemeClr val="tx1"/>
                </a:solidFill>
              </a:rPr>
              <a:t>con respecto a la relación calidad/ precio?</a:t>
            </a:r>
            <a:endParaRPr lang="en-US" sz="1200" b="1" baseline="0">
              <a:solidFill>
                <a:schemeClr val="tx1"/>
              </a:solidFill>
            </a:endParaRPr>
          </a:p>
          <a:p>
            <a:pPr>
              <a:defRPr sz="14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n-US" sz="1200" b="1" baseline="0">
                <a:solidFill>
                  <a:schemeClr val="tx1"/>
                </a:solidFill>
              </a:rPr>
              <a:t>(1 </a:t>
            </a:r>
            <a:r>
              <a:rPr lang="en-US" sz="1200" b="1">
                <a:solidFill>
                  <a:schemeClr val="tx1"/>
                </a:solidFill>
              </a:rPr>
              <a:t>es no</a:t>
            </a:r>
            <a:r>
              <a:rPr lang="en-US" sz="1200" b="1" baseline="0">
                <a:solidFill>
                  <a:schemeClr val="tx1"/>
                </a:solidFill>
              </a:rPr>
              <a:t> satisfactoria </a:t>
            </a:r>
            <a:r>
              <a:rPr lang="en-US" sz="1200" b="1">
                <a:solidFill>
                  <a:schemeClr val="tx1"/>
                </a:solidFill>
              </a:rPr>
              <a:t>y 5 excelente)</a:t>
            </a:r>
          </a:p>
        </c:rich>
      </c:tx>
      <c:layout/>
      <c:overlay val="0"/>
      <c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75000"/>
            </a:schemeClr>
          </a:solidFill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5000000000000001E-2"/>
          <c:y val="0.40118380062305298"/>
          <c:w val="0.93888888888888888"/>
          <c:h val="0.4418176466259474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C000"/>
            </a:solidFill>
            <a:ln w="9525"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 w="95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E86B-49E1-B979-CD80F501E719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 w="95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E86B-49E1-B979-CD80F501E719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 w="952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E86B-49E1-B979-CD80F501E719}"/>
              </c:ext>
            </c:extLst>
          </c:dPt>
          <c:dLbls>
            <c:numFmt formatCode="0%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baseline="0"/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'results-survey219844'!$A$51:$A$55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'results-survey219844'!$C$51:$C$55</c:f>
              <c:numCache>
                <c:formatCode>0.00%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3.3333333333333333E-2</c:v>
                </c:pt>
                <c:pt idx="3">
                  <c:v>0.5</c:v>
                </c:pt>
                <c:pt idx="4">
                  <c:v>0.46666666666666662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86B-49E1-B979-CD80F501E7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5788384"/>
        <c:axId val="1"/>
      </c:barChart>
      <c:catAx>
        <c:axId val="495788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1"/>
        <c:axPos val="l"/>
        <c:numFmt formatCode="0%" sourceLinked="0"/>
        <c:majorTickMark val="out"/>
        <c:minorTickMark val="none"/>
        <c:tickLblPos val="nextTo"/>
        <c:crossAx val="495788384"/>
        <c:crosses val="autoZero"/>
        <c:crossBetween val="between"/>
        <c:majorUnit val="0.25"/>
        <c:minorUnit val="0.25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 </a:t>
            </a:r>
            <a:r>
              <a:rPr lang="en-US" sz="1200" b="1" baseline="0">
                <a:solidFill>
                  <a:schemeClr val="tx1"/>
                </a:solidFill>
              </a:rPr>
              <a:t>¿Cómo considera el formato del informe? </a:t>
            </a:r>
          </a:p>
          <a:p>
            <a:pPr>
              <a:defRPr sz="14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n-US" sz="1200" b="1" baseline="0">
                <a:solidFill>
                  <a:schemeClr val="tx1"/>
                </a:solidFill>
              </a:rPr>
              <a:t>(1 </a:t>
            </a:r>
            <a:r>
              <a:rPr lang="en-US" sz="1200" b="1">
                <a:solidFill>
                  <a:schemeClr val="tx1"/>
                </a:solidFill>
              </a:rPr>
              <a:t>es no</a:t>
            </a:r>
            <a:r>
              <a:rPr lang="en-US" sz="1200" b="1" baseline="0">
                <a:solidFill>
                  <a:schemeClr val="tx1"/>
                </a:solidFill>
              </a:rPr>
              <a:t> satisfactoria </a:t>
            </a:r>
            <a:r>
              <a:rPr lang="en-US" sz="1200" b="1">
                <a:solidFill>
                  <a:schemeClr val="tx1"/>
                </a:solidFill>
              </a:rPr>
              <a:t>y 5 excelente)</a:t>
            </a:r>
          </a:p>
        </c:rich>
      </c:tx>
      <c:layout/>
      <c:overlay val="0"/>
      <c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75000"/>
            </a:schemeClr>
          </a:solidFill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5000000000000001E-2"/>
          <c:y val="0.40118380062305298"/>
          <c:w val="0.93888888888888888"/>
          <c:h val="0.44181764662594747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00B05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443A-489C-AFF1-602BE5503460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443A-489C-AFF1-602BE5503460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443A-489C-AFF1-602BE5503460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baseline="0">
                    <a:solidFill>
                      <a:schemeClr val="tx1"/>
                    </a:solidFill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'results-survey219844'!$A$76:$A$80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'results-survey219844'!$C$76:$C$80</c:f>
              <c:numCache>
                <c:formatCode>0.00%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0.56666666666666665</c:v>
                </c:pt>
                <c:pt idx="4">
                  <c:v>0.43333333333333335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43A-489C-AFF1-602BE550346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95788384"/>
        <c:axId val="1"/>
      </c:barChart>
      <c:catAx>
        <c:axId val="495788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1"/>
        <c:axPos val="l"/>
        <c:numFmt formatCode="0%" sourceLinked="0"/>
        <c:majorTickMark val="out"/>
        <c:minorTickMark val="none"/>
        <c:tickLblPos val="nextTo"/>
        <c:crossAx val="495788384"/>
        <c:crosses val="autoZero"/>
        <c:crossBetween val="between"/>
        <c:majorUnit val="0.25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 </a:t>
            </a:r>
            <a:r>
              <a:rPr lang="en-US" sz="1200" b="1" baseline="0">
                <a:solidFill>
                  <a:schemeClr val="tx1"/>
                </a:solidFill>
              </a:rPr>
              <a:t>¿Cuál es su opinión con respecto a la relación calidad/tiempo empleado?</a:t>
            </a:r>
          </a:p>
          <a:p>
            <a:pPr>
              <a:defRPr sz="14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n-US" sz="1200" b="1" baseline="0">
                <a:solidFill>
                  <a:schemeClr val="tx1"/>
                </a:solidFill>
              </a:rPr>
              <a:t>(1 </a:t>
            </a:r>
            <a:r>
              <a:rPr lang="en-US" sz="1200" b="1">
                <a:solidFill>
                  <a:schemeClr val="tx1"/>
                </a:solidFill>
              </a:rPr>
              <a:t>es no</a:t>
            </a:r>
            <a:r>
              <a:rPr lang="en-US" sz="1200" b="1" baseline="0">
                <a:solidFill>
                  <a:schemeClr val="tx1"/>
                </a:solidFill>
              </a:rPr>
              <a:t> satisfactoria </a:t>
            </a:r>
            <a:r>
              <a:rPr lang="en-US" sz="1200" b="1">
                <a:solidFill>
                  <a:schemeClr val="tx1"/>
                </a:solidFill>
              </a:rPr>
              <a:t>y 5 excelente)</a:t>
            </a:r>
          </a:p>
        </c:rich>
      </c:tx>
      <c:layout/>
      <c:overlay val="0"/>
      <c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75000"/>
            </a:schemeClr>
          </a:solidFill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4.7222222222222221E-2"/>
          <c:y val="0.41987538940809971"/>
          <c:w val="0.93888888888888888"/>
          <c:h val="0.44181764662594747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00B050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0272-48D3-A847-0873B0657DC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0272-48D3-A847-0873B0657DCB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0272-48D3-A847-0873B0657DCB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0272-48D3-A847-0873B0657DCB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baseline="0"/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'results-survey219844'!$A$91:$A$95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'results-survey219844'!$C$91:$C$95</c:f>
              <c:numCache>
                <c:formatCode>0.00%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0.1</c:v>
                </c:pt>
                <c:pt idx="3">
                  <c:v>0.5</c:v>
                </c:pt>
                <c:pt idx="4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272-48D3-A847-0873B0657DC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95788384"/>
        <c:axId val="1"/>
      </c:barChart>
      <c:catAx>
        <c:axId val="495788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1"/>
        <c:axPos val="l"/>
        <c:numFmt formatCode="0%" sourceLinked="0"/>
        <c:majorTickMark val="out"/>
        <c:minorTickMark val="none"/>
        <c:tickLblPos val="nextTo"/>
        <c:crossAx val="495788384"/>
        <c:crosses val="autoZero"/>
        <c:crossBetween val="between"/>
        <c:majorUnit val="0.25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n-US" sz="1400" b="1" dirty="0">
                <a:solidFill>
                  <a:schemeClr val="tx1"/>
                </a:solidFill>
              </a:rPr>
              <a:t>La </a:t>
            </a:r>
            <a:r>
              <a:rPr lang="en-US" sz="1400" b="1" dirty="0" err="1">
                <a:solidFill>
                  <a:schemeClr val="tx1"/>
                </a:solidFill>
              </a:rPr>
              <a:t>información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dirty="0" err="1">
                <a:solidFill>
                  <a:schemeClr val="tx1"/>
                </a:solidFill>
              </a:rPr>
              <a:t>aportada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dirty="0" err="1">
                <a:solidFill>
                  <a:schemeClr val="tx1"/>
                </a:solidFill>
              </a:rPr>
              <a:t>en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dirty="0" err="1">
                <a:solidFill>
                  <a:schemeClr val="tx1"/>
                </a:solidFill>
              </a:rPr>
              <a:t>este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dirty="0" err="1">
                <a:solidFill>
                  <a:schemeClr val="tx1"/>
                </a:solidFill>
              </a:rPr>
              <a:t>informe</a:t>
            </a:r>
            <a:r>
              <a:rPr lang="en-US" sz="1400" b="1" dirty="0">
                <a:solidFill>
                  <a:schemeClr val="tx1"/>
                </a:solidFill>
              </a:rPr>
              <a:t> ¿ha </a:t>
            </a:r>
            <a:r>
              <a:rPr lang="en-US" sz="1400" b="1" dirty="0" err="1">
                <a:solidFill>
                  <a:schemeClr val="tx1"/>
                </a:solidFill>
              </a:rPr>
              <a:t>sido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dirty="0" err="1">
                <a:solidFill>
                  <a:schemeClr val="tx1"/>
                </a:solidFill>
              </a:rPr>
              <a:t>relevante</a:t>
            </a:r>
            <a:r>
              <a:rPr lang="en-US" sz="1400" b="1" dirty="0">
                <a:solidFill>
                  <a:schemeClr val="tx1"/>
                </a:solidFill>
              </a:rPr>
              <a:t> a la hora de </a:t>
            </a:r>
            <a:r>
              <a:rPr lang="en-US" sz="1400" b="1" dirty="0" err="1">
                <a:solidFill>
                  <a:schemeClr val="tx1"/>
                </a:solidFill>
              </a:rPr>
              <a:t>tomar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dirty="0" err="1">
                <a:solidFill>
                  <a:schemeClr val="tx1"/>
                </a:solidFill>
              </a:rPr>
              <a:t>acciones</a:t>
            </a:r>
            <a:r>
              <a:rPr lang="en-US" sz="1400" b="1" dirty="0">
                <a:solidFill>
                  <a:schemeClr val="tx1"/>
                </a:solidFill>
              </a:rPr>
              <a:t> o </a:t>
            </a:r>
            <a:r>
              <a:rPr lang="en-US" sz="1400" b="1" dirty="0" err="1">
                <a:solidFill>
                  <a:schemeClr val="tx1"/>
                </a:solidFill>
              </a:rPr>
              <a:t>decisiones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dirty="0" err="1">
                <a:solidFill>
                  <a:schemeClr val="tx1"/>
                </a:solidFill>
              </a:rPr>
              <a:t>relativas</a:t>
            </a:r>
            <a:r>
              <a:rPr lang="en-US" sz="1400" b="1" dirty="0">
                <a:solidFill>
                  <a:schemeClr val="tx1"/>
                </a:solidFill>
              </a:rPr>
              <a:t> a la </a:t>
            </a:r>
            <a:r>
              <a:rPr lang="en-US" sz="1400" b="1" dirty="0" err="1">
                <a:solidFill>
                  <a:schemeClr val="tx1"/>
                </a:solidFill>
              </a:rPr>
              <a:t>invención</a:t>
            </a:r>
            <a:r>
              <a:rPr lang="en-US" sz="1400" b="1" dirty="0">
                <a:solidFill>
                  <a:schemeClr val="tx1"/>
                </a:solidFill>
              </a:rPr>
              <a:t>?</a:t>
            </a:r>
          </a:p>
        </c:rich>
      </c:tx>
      <c:layout/>
      <c:overlay val="0"/>
      <c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75000"/>
            </a:schemeClr>
          </a:solidFill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5000000000000001E-2"/>
          <c:y val="0.20039418697067848"/>
          <c:w val="0.93888888888888888"/>
          <c:h val="0.58291300966559267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00B050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9676-40B0-A3E5-00A4906C255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9676-40B0-A3E5-00A4906C2553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9676-40B0-A3E5-00A4906C2553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6-9676-40B0-A3E5-00A4906C2553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baseline="0"/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'results-survey219844'!$A$106:$A$110</c:f>
              <c:strCache>
                <c:ptCount val="5"/>
                <c:pt idx="0">
                  <c:v>Nada relevante </c:v>
                </c:pt>
                <c:pt idx="1">
                  <c:v>Poco relevante </c:v>
                </c:pt>
                <c:pt idx="2">
                  <c:v>Ni relevante ni irrelevante </c:v>
                </c:pt>
                <c:pt idx="3">
                  <c:v>Relevante </c:v>
                </c:pt>
                <c:pt idx="4">
                  <c:v>Muy relevante </c:v>
                </c:pt>
              </c:strCache>
            </c:strRef>
          </c:cat>
          <c:val>
            <c:numRef>
              <c:f>'results-survey219844'!$C$106:$C$110</c:f>
              <c:numCache>
                <c:formatCode>0.00%</c:formatCode>
                <c:ptCount val="5"/>
                <c:pt idx="0">
                  <c:v>3.3333333333333333E-2</c:v>
                </c:pt>
                <c:pt idx="1">
                  <c:v>0</c:v>
                </c:pt>
                <c:pt idx="2">
                  <c:v>0</c:v>
                </c:pt>
                <c:pt idx="3">
                  <c:v>0.56666666666666665</c:v>
                </c:pt>
                <c:pt idx="4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676-40B0-A3E5-00A4906C255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95788384"/>
        <c:axId val="1"/>
      </c:barChart>
      <c:catAx>
        <c:axId val="495788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1"/>
        <c:axPos val="l"/>
        <c:numFmt formatCode="0.00%" sourceLinked="1"/>
        <c:majorTickMark val="out"/>
        <c:minorTickMark val="none"/>
        <c:tickLblPos val="nextTo"/>
        <c:crossAx val="495788384"/>
        <c:crosses val="autoZero"/>
        <c:crossBetween val="between"/>
        <c:majorUnit val="0.25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400" b="1" dirty="0"/>
              <a:t>Si se ha </a:t>
            </a:r>
            <a:r>
              <a:rPr lang="en-US" sz="1400" b="1" dirty="0" err="1"/>
              <a:t>puesto</a:t>
            </a:r>
            <a:r>
              <a:rPr lang="en-US" sz="1400" b="1" dirty="0"/>
              <a:t> </a:t>
            </a:r>
            <a:r>
              <a:rPr lang="en-US" sz="1400" b="1" dirty="0" err="1"/>
              <a:t>en</a:t>
            </a:r>
            <a:r>
              <a:rPr lang="en-US" sz="1400" b="1" dirty="0"/>
              <a:t> </a:t>
            </a:r>
            <a:r>
              <a:rPr lang="en-US" sz="1400" b="1" dirty="0" err="1"/>
              <a:t>contacto</a:t>
            </a:r>
            <a:r>
              <a:rPr lang="en-US" sz="1400" b="1" dirty="0"/>
              <a:t> con el </a:t>
            </a:r>
            <a:r>
              <a:rPr lang="en-US" sz="1400" b="1" dirty="0" err="1"/>
              <a:t>responsable</a:t>
            </a:r>
            <a:r>
              <a:rPr lang="en-US" sz="1400" b="1" dirty="0"/>
              <a:t> de la </a:t>
            </a:r>
            <a:r>
              <a:rPr lang="en-US" sz="1400" b="1" dirty="0" err="1"/>
              <a:t>elaboración</a:t>
            </a:r>
            <a:r>
              <a:rPr lang="en-US" sz="1400" b="1" dirty="0"/>
              <a:t> del </a:t>
            </a:r>
            <a:r>
              <a:rPr lang="en-US" sz="1400" b="1" dirty="0" err="1"/>
              <a:t>informe</a:t>
            </a:r>
            <a:r>
              <a:rPr lang="en-US" sz="1400" b="1" dirty="0"/>
              <a:t> ¿</a:t>
            </a:r>
            <a:r>
              <a:rPr lang="en-US" sz="1400" b="1" dirty="0" err="1"/>
              <a:t>cómo</a:t>
            </a:r>
            <a:r>
              <a:rPr lang="en-US" sz="1400" b="1" dirty="0"/>
              <a:t> </a:t>
            </a:r>
            <a:r>
              <a:rPr lang="en-US" sz="1400" b="1" dirty="0" err="1"/>
              <a:t>valora</a:t>
            </a:r>
            <a:r>
              <a:rPr lang="en-US" sz="1400" b="1" dirty="0"/>
              <a:t> la </a:t>
            </a:r>
            <a:r>
              <a:rPr lang="en-US" sz="1400" b="1" dirty="0" err="1"/>
              <a:t>atención</a:t>
            </a:r>
            <a:r>
              <a:rPr lang="en-US" sz="1400" b="1" dirty="0"/>
              <a:t> </a:t>
            </a:r>
            <a:r>
              <a:rPr lang="en-US" sz="1400" b="1" dirty="0" err="1"/>
              <a:t>recibida</a:t>
            </a:r>
            <a:r>
              <a:rPr lang="en-US" sz="1400" b="1" dirty="0"/>
              <a:t>?</a:t>
            </a:r>
          </a:p>
        </c:rich>
      </c:tx>
      <c:layout>
        <c:manualLayout>
          <c:xMode val="edge"/>
          <c:yMode val="edge"/>
          <c:x val="0.12158539623543511"/>
          <c:y val="6.158929025286658E-2"/>
        </c:manualLayout>
      </c:layout>
      <c:overlay val="0"/>
      <c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75000"/>
            </a:schemeClr>
          </a:solidFill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5000000000000001E-2"/>
          <c:y val="0.43233644859813086"/>
          <c:w val="0.93888888888888888"/>
          <c:h val="0.41066499865086964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00B050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BEFC-4106-A85C-3D575D77A89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BEFC-4106-A85C-3D575D77A892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BEFC-4106-A85C-3D575D77A892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BEFC-4106-A85C-3D575D77A892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('results-survey219844'!$A$143:$A$144,'results-survey219844'!$A$146:$A$147)</c:f>
              <c:strCache>
                <c:ptCount val="4"/>
                <c:pt idx="0">
                  <c:v>No satisfactoria </c:v>
                </c:pt>
                <c:pt idx="1">
                  <c:v>Poco satisfactoria </c:v>
                </c:pt>
                <c:pt idx="2">
                  <c:v>Muy satisfactoria </c:v>
                </c:pt>
                <c:pt idx="3">
                  <c:v>Excelente </c:v>
                </c:pt>
              </c:strCache>
            </c:strRef>
          </c:cat>
          <c:val>
            <c:numRef>
              <c:f>('results-survey219844'!$D$143:$D$144,'results-survey219844'!$D$146:$D$147)</c:f>
              <c:numCache>
                <c:formatCode>0.00%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0.53846153846153844</c:v>
                </c:pt>
                <c:pt idx="3">
                  <c:v>0.46153846153846156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EFC-4106-A85C-3D575D77A89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95788384"/>
        <c:axId val="1"/>
      </c:barChart>
      <c:catAx>
        <c:axId val="495788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/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1"/>
        <c:axPos val="l"/>
        <c:numFmt formatCode="0.00%" sourceLinked="1"/>
        <c:majorTickMark val="out"/>
        <c:minorTickMark val="none"/>
        <c:tickLblPos val="nextTo"/>
        <c:crossAx val="495788384"/>
        <c:crosses val="autoZero"/>
        <c:crossBetween val="between"/>
        <c:majorUnit val="0.25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n-US" sz="1200" b="1" baseline="0" dirty="0">
                <a:solidFill>
                  <a:schemeClr val="tx1"/>
                </a:solidFill>
              </a:rPr>
              <a:t>¿Hasta </a:t>
            </a:r>
            <a:r>
              <a:rPr lang="en-US" sz="1200" b="1" baseline="0" dirty="0" err="1">
                <a:solidFill>
                  <a:schemeClr val="tx1"/>
                </a:solidFill>
              </a:rPr>
              <a:t>qué</a:t>
            </a:r>
            <a:r>
              <a:rPr lang="en-US" sz="1200" b="1" baseline="0" dirty="0">
                <a:solidFill>
                  <a:schemeClr val="tx1"/>
                </a:solidFill>
              </a:rPr>
              <a:t> </a:t>
            </a:r>
            <a:r>
              <a:rPr lang="en-US" sz="1200" b="1" baseline="0" dirty="0" err="1">
                <a:solidFill>
                  <a:schemeClr val="tx1"/>
                </a:solidFill>
              </a:rPr>
              <a:t>punto</a:t>
            </a:r>
            <a:r>
              <a:rPr lang="en-US" sz="1200" b="1" baseline="0" dirty="0">
                <a:solidFill>
                  <a:schemeClr val="tx1"/>
                </a:solidFill>
              </a:rPr>
              <a:t> </a:t>
            </a:r>
            <a:r>
              <a:rPr lang="en-US" sz="1200" b="1" baseline="0" dirty="0" err="1">
                <a:solidFill>
                  <a:schemeClr val="tx1"/>
                </a:solidFill>
              </a:rPr>
              <a:t>esta</a:t>
            </a:r>
            <a:r>
              <a:rPr lang="en-US" sz="1200" b="1" baseline="0" dirty="0">
                <a:solidFill>
                  <a:schemeClr val="tx1"/>
                </a:solidFill>
              </a:rPr>
              <a:t> </a:t>
            </a:r>
            <a:r>
              <a:rPr lang="en-US" sz="1200" b="1" baseline="0" dirty="0" err="1">
                <a:solidFill>
                  <a:schemeClr val="tx1"/>
                </a:solidFill>
              </a:rPr>
              <a:t>Búsqueda</a:t>
            </a:r>
            <a:r>
              <a:rPr lang="en-US" sz="1200" b="1" baseline="0" dirty="0">
                <a:solidFill>
                  <a:schemeClr val="tx1"/>
                </a:solidFill>
              </a:rPr>
              <a:t> ha </a:t>
            </a:r>
            <a:r>
              <a:rPr lang="en-US" sz="1200" b="1" baseline="0" dirty="0" err="1">
                <a:solidFill>
                  <a:schemeClr val="tx1"/>
                </a:solidFill>
              </a:rPr>
              <a:t>cubierto</a:t>
            </a:r>
            <a:r>
              <a:rPr lang="en-US" sz="1200" b="1" baseline="0" dirty="0">
                <a:solidFill>
                  <a:schemeClr val="tx1"/>
                </a:solidFill>
              </a:rPr>
              <a:t> </a:t>
            </a:r>
            <a:r>
              <a:rPr lang="en-US" sz="1200" b="1" baseline="0" dirty="0" err="1">
                <a:solidFill>
                  <a:schemeClr val="tx1"/>
                </a:solidFill>
              </a:rPr>
              <a:t>sus</a:t>
            </a:r>
            <a:r>
              <a:rPr lang="en-US" sz="1200" b="1" baseline="0" dirty="0">
                <a:solidFill>
                  <a:schemeClr val="tx1"/>
                </a:solidFill>
              </a:rPr>
              <a:t> expectativas?1 </a:t>
            </a:r>
            <a:r>
              <a:rPr lang="en-US" sz="1200" b="1" dirty="0" err="1">
                <a:solidFill>
                  <a:schemeClr val="tx1"/>
                </a:solidFill>
              </a:rPr>
              <a:t>es</a:t>
            </a:r>
            <a:r>
              <a:rPr lang="en-US" sz="1200" b="1" dirty="0">
                <a:solidFill>
                  <a:schemeClr val="tx1"/>
                </a:solidFill>
              </a:rPr>
              <a:t> nada </a:t>
            </a:r>
            <a:r>
              <a:rPr lang="en-US" sz="1200" b="1" dirty="0" err="1">
                <a:solidFill>
                  <a:schemeClr val="tx1"/>
                </a:solidFill>
              </a:rPr>
              <a:t>en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absoluto</a:t>
            </a:r>
            <a:r>
              <a:rPr lang="en-US" sz="1200" b="1" dirty="0">
                <a:solidFill>
                  <a:schemeClr val="tx1"/>
                </a:solidFill>
              </a:rPr>
              <a:t> y 5 </a:t>
            </a:r>
            <a:r>
              <a:rPr lang="en-US" sz="1200" b="1" dirty="0" err="1">
                <a:solidFill>
                  <a:schemeClr val="tx1"/>
                </a:solidFill>
              </a:rPr>
              <a:t>completamente</a:t>
            </a:r>
            <a:endParaRPr lang="en-US" sz="12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2.3315458383313555E-2"/>
          <c:y val="3.9418580174909013E-2"/>
        </c:manualLayout>
      </c:layout>
      <c:overlay val="0"/>
      <c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75000"/>
            </a:schemeClr>
          </a:solidFill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3.0555555555555555E-2"/>
          <c:y val="0.36947040498442368"/>
          <c:w val="0.93888888888888888"/>
          <c:h val="0.4859921014546078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solidFill>
                <a:schemeClr val="tx1"/>
              </a:solidFill>
            </a:ln>
          </c:spPr>
          <c:invertIfNegative val="0"/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363E-48F3-B76C-B8E604EEEE5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 i="0" baseline="0">
                    <a:solidFill>
                      <a:schemeClr val="tx1"/>
                    </a:solidFill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'results-survey219844'!$A$207:$A$211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'results-survey219844'!$C$207:$C$211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0.00%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3E-48F3-B76C-B8E604EEEE5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98446520"/>
        <c:axId val="1"/>
      </c:barChart>
      <c:catAx>
        <c:axId val="498446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1"/>
        <c:axPos val="l"/>
        <c:numFmt formatCode="0%" sourceLinked="0"/>
        <c:majorTickMark val="out"/>
        <c:minorTickMark val="none"/>
        <c:tickLblPos val="nextTo"/>
        <c:crossAx val="498446520"/>
        <c:crosses val="autoZero"/>
        <c:crossBetween val="between"/>
        <c:majorUnit val="0.25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n-US" sz="1200" b="1" baseline="0" dirty="0">
                <a:solidFill>
                  <a:schemeClr val="tx1"/>
                </a:solidFill>
              </a:rPr>
              <a:t>¿</a:t>
            </a:r>
            <a:r>
              <a:rPr lang="en-US" sz="1200" b="1" baseline="0" dirty="0" err="1">
                <a:solidFill>
                  <a:schemeClr val="tx1"/>
                </a:solidFill>
              </a:rPr>
              <a:t>Cuál</a:t>
            </a:r>
            <a:r>
              <a:rPr lang="en-US" sz="1200" b="1" baseline="0" dirty="0">
                <a:solidFill>
                  <a:schemeClr val="tx1"/>
                </a:solidFill>
              </a:rPr>
              <a:t> </a:t>
            </a:r>
            <a:r>
              <a:rPr lang="en-US" sz="1200" b="1" baseline="0" dirty="0" err="1">
                <a:solidFill>
                  <a:schemeClr val="tx1"/>
                </a:solidFill>
              </a:rPr>
              <a:t>es</a:t>
            </a:r>
            <a:r>
              <a:rPr lang="en-US" sz="1200" b="1" baseline="0" dirty="0">
                <a:solidFill>
                  <a:schemeClr val="tx1"/>
                </a:solidFill>
              </a:rPr>
              <a:t> </a:t>
            </a:r>
            <a:r>
              <a:rPr lang="en-US" sz="1200" b="1" baseline="0" dirty="0" err="1">
                <a:solidFill>
                  <a:schemeClr val="tx1"/>
                </a:solidFill>
              </a:rPr>
              <a:t>su</a:t>
            </a:r>
            <a:r>
              <a:rPr lang="en-US" sz="1200" b="1" baseline="0" dirty="0">
                <a:solidFill>
                  <a:schemeClr val="tx1"/>
                </a:solidFill>
              </a:rPr>
              <a:t> </a:t>
            </a:r>
            <a:r>
              <a:rPr lang="en-US" sz="1200" b="1" baseline="0" dirty="0" err="1">
                <a:solidFill>
                  <a:schemeClr val="tx1"/>
                </a:solidFill>
              </a:rPr>
              <a:t>opinión</a:t>
            </a:r>
            <a:r>
              <a:rPr lang="en-US" sz="1200" b="1" baseline="0" dirty="0">
                <a:solidFill>
                  <a:schemeClr val="tx1"/>
                </a:solidFill>
              </a:rPr>
              <a:t> con </a:t>
            </a:r>
            <a:r>
              <a:rPr lang="en-US" sz="1200" b="1" baseline="0" dirty="0" err="1">
                <a:solidFill>
                  <a:schemeClr val="tx1"/>
                </a:solidFill>
              </a:rPr>
              <a:t>respecto</a:t>
            </a:r>
            <a:r>
              <a:rPr lang="en-US" sz="1200" b="1" baseline="0" dirty="0">
                <a:solidFill>
                  <a:schemeClr val="tx1"/>
                </a:solidFill>
              </a:rPr>
              <a:t> a la </a:t>
            </a:r>
            <a:r>
              <a:rPr lang="en-US" sz="1200" b="1" baseline="0" dirty="0" err="1">
                <a:solidFill>
                  <a:schemeClr val="tx1"/>
                </a:solidFill>
              </a:rPr>
              <a:t>relación</a:t>
            </a:r>
            <a:r>
              <a:rPr lang="en-US" sz="1200" b="1" baseline="0" dirty="0">
                <a:solidFill>
                  <a:schemeClr val="tx1"/>
                </a:solidFill>
              </a:rPr>
              <a:t> </a:t>
            </a:r>
            <a:r>
              <a:rPr lang="en-US" sz="1200" b="1" baseline="0" dirty="0" err="1">
                <a:solidFill>
                  <a:schemeClr val="tx1"/>
                </a:solidFill>
              </a:rPr>
              <a:t>calidad</a:t>
            </a:r>
            <a:r>
              <a:rPr lang="en-US" sz="1200" b="1" baseline="0" dirty="0">
                <a:solidFill>
                  <a:schemeClr val="tx1"/>
                </a:solidFill>
              </a:rPr>
              <a:t>/</a:t>
            </a:r>
            <a:r>
              <a:rPr lang="en-US" sz="1200" b="1" baseline="0" dirty="0" err="1">
                <a:solidFill>
                  <a:schemeClr val="tx1"/>
                </a:solidFill>
              </a:rPr>
              <a:t>precio</a:t>
            </a:r>
            <a:r>
              <a:rPr lang="en-US" sz="1200" b="1" baseline="0" dirty="0">
                <a:solidFill>
                  <a:schemeClr val="tx1"/>
                </a:solidFill>
              </a:rPr>
              <a:t>? 1 </a:t>
            </a:r>
            <a:r>
              <a:rPr lang="en-US" sz="1200" b="1" dirty="0" err="1">
                <a:solidFill>
                  <a:schemeClr val="tx1"/>
                </a:solidFill>
              </a:rPr>
              <a:t>es</a:t>
            </a:r>
            <a:r>
              <a:rPr lang="en-US" sz="1200" b="1" dirty="0">
                <a:solidFill>
                  <a:schemeClr val="tx1"/>
                </a:solidFill>
              </a:rPr>
              <a:t> nada </a:t>
            </a:r>
            <a:r>
              <a:rPr lang="en-US" sz="1200" b="1" dirty="0" err="1">
                <a:solidFill>
                  <a:schemeClr val="tx1"/>
                </a:solidFill>
              </a:rPr>
              <a:t>en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absoluto</a:t>
            </a:r>
            <a:r>
              <a:rPr lang="en-US" sz="1200" b="1" dirty="0">
                <a:solidFill>
                  <a:schemeClr val="tx1"/>
                </a:solidFill>
              </a:rPr>
              <a:t> y 5 </a:t>
            </a:r>
            <a:r>
              <a:rPr lang="en-US" sz="1200" b="1" dirty="0" err="1">
                <a:solidFill>
                  <a:schemeClr val="tx1"/>
                </a:solidFill>
              </a:rPr>
              <a:t>completamente</a:t>
            </a:r>
            <a:r>
              <a:rPr lang="en-US" sz="1400" b="1" dirty="0">
                <a:solidFill>
                  <a:schemeClr val="tx1"/>
                </a:solidFill>
              </a:rPr>
              <a:t>)</a:t>
            </a:r>
          </a:p>
        </c:rich>
      </c:tx>
      <c:layout>
        <c:manualLayout>
          <c:xMode val="edge"/>
          <c:yMode val="edge"/>
          <c:x val="1.5249223226114682E-2"/>
          <c:y val="3.2251565597652833E-2"/>
        </c:manualLayout>
      </c:layout>
      <c:overlay val="0"/>
      <c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75000"/>
            </a:schemeClr>
          </a:solidFill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3.49560759515209E-2"/>
          <c:y val="0.39212528505812905"/>
          <c:w val="0.93008784809695821"/>
          <c:h val="0.48317797277324537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00B050"/>
            </a:solidFill>
            <a:ln>
              <a:solidFill>
                <a:schemeClr val="tx1"/>
              </a:solidFill>
            </a:ln>
          </c:spPr>
          <c:invertIfNegative val="0"/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3F67-46CD-B64B-DDF23EC4612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 i="0" baseline="0">
                    <a:solidFill>
                      <a:schemeClr val="tx1"/>
                    </a:solidFill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'results-survey219844'!$A$231:$A$235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'results-survey219844'!$C$231:$C$235</c:f>
              <c:numCache>
                <c:formatCode>0.00%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F67-46CD-B64B-DDF23EC461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98446520"/>
        <c:axId val="1"/>
      </c:barChart>
      <c:catAx>
        <c:axId val="498446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1"/>
        <c:axPos val="l"/>
        <c:numFmt formatCode="0%" sourceLinked="0"/>
        <c:majorTickMark val="out"/>
        <c:minorTickMark val="none"/>
        <c:tickLblPos val="nextTo"/>
        <c:crossAx val="498446520"/>
        <c:crosses val="autoZero"/>
        <c:crossBetween val="between"/>
        <c:majorUnit val="0.25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n-US" sz="1200" b="1" baseline="0" dirty="0">
                <a:solidFill>
                  <a:schemeClr val="tx1"/>
                </a:solidFill>
              </a:rPr>
              <a:t>¿</a:t>
            </a:r>
            <a:r>
              <a:rPr lang="en-US" sz="1200" b="1" baseline="0" dirty="0" err="1">
                <a:solidFill>
                  <a:schemeClr val="tx1"/>
                </a:solidFill>
              </a:rPr>
              <a:t>Cuál</a:t>
            </a:r>
            <a:r>
              <a:rPr lang="en-US" sz="1200" b="1" baseline="0" dirty="0">
                <a:solidFill>
                  <a:schemeClr val="tx1"/>
                </a:solidFill>
              </a:rPr>
              <a:t> </a:t>
            </a:r>
            <a:r>
              <a:rPr lang="en-US" sz="1200" b="1" baseline="0" dirty="0" err="1">
                <a:solidFill>
                  <a:schemeClr val="tx1"/>
                </a:solidFill>
              </a:rPr>
              <a:t>es</a:t>
            </a:r>
            <a:r>
              <a:rPr lang="en-US" sz="1200" b="1" baseline="0" dirty="0">
                <a:solidFill>
                  <a:schemeClr val="tx1"/>
                </a:solidFill>
              </a:rPr>
              <a:t> </a:t>
            </a:r>
            <a:r>
              <a:rPr lang="en-US" sz="1200" b="1" baseline="0" dirty="0" err="1">
                <a:solidFill>
                  <a:schemeClr val="tx1"/>
                </a:solidFill>
              </a:rPr>
              <a:t>su</a:t>
            </a:r>
            <a:r>
              <a:rPr lang="en-US" sz="1200" b="1" baseline="0" dirty="0">
                <a:solidFill>
                  <a:schemeClr val="tx1"/>
                </a:solidFill>
              </a:rPr>
              <a:t> </a:t>
            </a:r>
            <a:r>
              <a:rPr lang="en-US" sz="1200" b="1" baseline="0" dirty="0" err="1">
                <a:solidFill>
                  <a:schemeClr val="tx1"/>
                </a:solidFill>
              </a:rPr>
              <a:t>opinión</a:t>
            </a:r>
            <a:r>
              <a:rPr lang="en-US" sz="1200" b="1" baseline="0" dirty="0">
                <a:solidFill>
                  <a:schemeClr val="tx1"/>
                </a:solidFill>
              </a:rPr>
              <a:t> con </a:t>
            </a:r>
            <a:r>
              <a:rPr lang="en-US" sz="1200" b="1" baseline="0" dirty="0" err="1">
                <a:solidFill>
                  <a:schemeClr val="tx1"/>
                </a:solidFill>
              </a:rPr>
              <a:t>respecto</a:t>
            </a:r>
            <a:r>
              <a:rPr lang="en-US" sz="1200" b="1" baseline="0" dirty="0">
                <a:solidFill>
                  <a:schemeClr val="tx1"/>
                </a:solidFill>
              </a:rPr>
              <a:t> a la </a:t>
            </a:r>
            <a:r>
              <a:rPr lang="en-US" sz="1200" b="1" baseline="0" dirty="0" err="1">
                <a:solidFill>
                  <a:schemeClr val="tx1"/>
                </a:solidFill>
              </a:rPr>
              <a:t>relación</a:t>
            </a:r>
            <a:r>
              <a:rPr lang="en-US" sz="1200" b="1" baseline="0" dirty="0">
                <a:solidFill>
                  <a:schemeClr val="tx1"/>
                </a:solidFill>
              </a:rPr>
              <a:t> </a:t>
            </a:r>
            <a:r>
              <a:rPr lang="en-US" sz="1200" b="1" baseline="0" dirty="0" err="1">
                <a:solidFill>
                  <a:schemeClr val="tx1"/>
                </a:solidFill>
              </a:rPr>
              <a:t>calidad</a:t>
            </a:r>
            <a:r>
              <a:rPr lang="en-US" sz="1200" b="1" baseline="0" dirty="0">
                <a:solidFill>
                  <a:schemeClr val="tx1"/>
                </a:solidFill>
              </a:rPr>
              <a:t>/</a:t>
            </a:r>
            <a:r>
              <a:rPr lang="en-US" sz="1200" b="1" baseline="0" dirty="0" err="1">
                <a:solidFill>
                  <a:schemeClr val="tx1"/>
                </a:solidFill>
              </a:rPr>
              <a:t>tiempo</a:t>
            </a:r>
            <a:r>
              <a:rPr lang="en-US" sz="1200" b="1" baseline="0" dirty="0">
                <a:solidFill>
                  <a:schemeClr val="tx1"/>
                </a:solidFill>
              </a:rPr>
              <a:t> </a:t>
            </a:r>
            <a:r>
              <a:rPr lang="en-US" sz="1200" b="1" baseline="0" dirty="0" err="1">
                <a:solidFill>
                  <a:schemeClr val="tx1"/>
                </a:solidFill>
              </a:rPr>
              <a:t>empleado</a:t>
            </a:r>
            <a:r>
              <a:rPr lang="en-US" sz="1200" b="1" baseline="0" dirty="0">
                <a:solidFill>
                  <a:schemeClr val="tx1"/>
                </a:solidFill>
              </a:rPr>
              <a:t>? 1 </a:t>
            </a:r>
            <a:r>
              <a:rPr lang="en-US" sz="1200" b="1" dirty="0" err="1">
                <a:solidFill>
                  <a:schemeClr val="tx1"/>
                </a:solidFill>
              </a:rPr>
              <a:t>es</a:t>
            </a:r>
            <a:r>
              <a:rPr lang="en-US" sz="1200" b="1" dirty="0">
                <a:solidFill>
                  <a:schemeClr val="tx1"/>
                </a:solidFill>
              </a:rPr>
              <a:t> nada </a:t>
            </a:r>
            <a:r>
              <a:rPr lang="en-US" sz="1200" b="1" dirty="0" err="1">
                <a:solidFill>
                  <a:schemeClr val="tx1"/>
                </a:solidFill>
              </a:rPr>
              <a:t>en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absoluto</a:t>
            </a:r>
            <a:r>
              <a:rPr lang="en-US" sz="1200" b="1" dirty="0">
                <a:solidFill>
                  <a:schemeClr val="tx1"/>
                </a:solidFill>
              </a:rPr>
              <a:t> y 5 </a:t>
            </a:r>
            <a:r>
              <a:rPr lang="en-US" sz="1200" b="1" dirty="0" err="1">
                <a:solidFill>
                  <a:schemeClr val="tx1"/>
                </a:solidFill>
              </a:rPr>
              <a:t>completamente</a:t>
            </a:r>
            <a:r>
              <a:rPr lang="en-US" sz="1200" b="1" dirty="0">
                <a:solidFill>
                  <a:schemeClr val="tx1"/>
                </a:solidFill>
              </a:rPr>
              <a:t>)</a:t>
            </a:r>
          </a:p>
        </c:rich>
      </c:tx>
      <c:layout>
        <c:manualLayout>
          <c:xMode val="edge"/>
          <c:yMode val="edge"/>
          <c:x val="2.2629629629629628E-2"/>
          <c:y val="4.9882224085090431E-2"/>
        </c:manualLayout>
      </c:layout>
      <c:overlay val="0"/>
      <c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75000"/>
            </a:schemeClr>
          </a:solidFill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8155074365704277E-2"/>
          <c:y val="0.43023376750803344"/>
          <c:w val="0.86351159230096242"/>
          <c:h val="0.4127676797409670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solidFill>
                <a:schemeClr val="tx1"/>
              </a:solidFill>
            </a:ln>
          </c:spPr>
          <c:invertIfNegative val="0"/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6C24-43B0-A4DB-F230727468F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 i="0" baseline="0">
                    <a:solidFill>
                      <a:schemeClr val="tx1"/>
                    </a:solidFill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'results-survey219844'!$A$255:$A$259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'results-survey219844'!$C$255:$C$259</c:f>
              <c:numCache>
                <c:formatCode>0.00%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24-43B0-A4DB-F230727468F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98446520"/>
        <c:axId val="1"/>
      </c:barChart>
      <c:catAx>
        <c:axId val="498446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1"/>
        <c:axPos val="l"/>
        <c:numFmt formatCode="0%" sourceLinked="0"/>
        <c:majorTickMark val="out"/>
        <c:minorTickMark val="none"/>
        <c:tickLblPos val="nextTo"/>
        <c:crossAx val="498446520"/>
        <c:crosses val="autoZero"/>
        <c:crossBetween val="between"/>
        <c:majorUnit val="0.25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65DD6D-F37E-43D1-BAF5-D449EBD13E37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B3F2D6-853F-4471-887B-23749E688A6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5351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3F2D6-853F-4471-887B-23749E688A6E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2420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hyperlink" Target="mailto:ciudadano@oepm.es" TargetMode="External"/><Relationship Id="rId2" Type="http://schemas.openxmlformats.org/officeDocument/2006/relationships/hyperlink" Target="https://www.oepm.es/es/qsf/index.html" TargetMode="Externa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9.png"/><Relationship Id="rId3" Type="http://schemas.openxmlformats.org/officeDocument/2006/relationships/hyperlink" Target="http://www.oepm.es/" TargetMode="External"/><Relationship Id="rId7" Type="http://schemas.openxmlformats.org/officeDocument/2006/relationships/hyperlink" Target="https://twitter.com/oepm_es" TargetMode="External"/><Relationship Id="rId12" Type="http://schemas.openxmlformats.org/officeDocument/2006/relationships/hyperlink" Target="https://www.youtube.com/user/CanalOEPM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hyperlink" Target="https://www.instagram.com/oepm.es/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hyperlink" Target="https://www.linkedin.com/company/429115/admin/dashboard/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28650" y="1122363"/>
            <a:ext cx="7886700" cy="3026201"/>
          </a:xfrm>
        </p:spPr>
        <p:txBody>
          <a:bodyPr anchor="b"/>
          <a:lstStyle>
            <a:lvl1pPr algn="l">
              <a:defRPr sz="72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s-ES" dirty="0" smtClean="0"/>
              <a:t>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628650" y="4523874"/>
            <a:ext cx="7886700" cy="1465035"/>
          </a:xfrm>
        </p:spPr>
        <p:txBody>
          <a:bodyPr/>
          <a:lstStyle>
            <a:lvl1pPr marL="257175" marR="0" indent="-257175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800" b="0" baseline="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" sz="1500" b="1" kern="1200" baseline="0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[Nombre y Apellidos]                                                                                                                            [Cargo/Departamento/Unidad/División/Área/Servicio]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" sz="1500" b="1" kern="1200" baseline="0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[Fecha]</a:t>
            </a:r>
          </a:p>
          <a:p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  <p:cxnSp>
        <p:nvCxnSpPr>
          <p:cNvPr id="12" name="Conector recto 11"/>
          <p:cNvCxnSpPr/>
          <p:nvPr userDrawn="1"/>
        </p:nvCxnSpPr>
        <p:spPr>
          <a:xfrm>
            <a:off x="498186" y="4228988"/>
            <a:ext cx="8645815" cy="46121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1838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987425"/>
            <a:ext cx="2949178" cy="1415307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402732"/>
            <a:ext cx="2949178" cy="34662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2248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7099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700391"/>
            <a:ext cx="1971675" cy="547657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700391"/>
            <a:ext cx="5800725" cy="5476572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1986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sugerenc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28650" y="774357"/>
            <a:ext cx="7886700" cy="2735606"/>
          </a:xfrm>
        </p:spPr>
        <p:txBody>
          <a:bodyPr anchor="b"/>
          <a:lstStyle>
            <a:lvl1pPr algn="l">
              <a:defRPr sz="45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s-ES" sz="7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¡Vuestra opinión es importante!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628650" y="3602038"/>
            <a:ext cx="7886700" cy="2386870"/>
          </a:xfrm>
        </p:spPr>
        <p:txBody>
          <a:bodyPr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>
              <a:lnSpc>
                <a:spcPct val="120000"/>
              </a:lnSpc>
            </a:pPr>
            <a:r>
              <a:rPr lang="es-ES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Estaremos encantados de recibir vuestras </a:t>
            </a:r>
            <a:r>
              <a:rPr lang="es-ES" sz="2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sugerencias </a:t>
            </a:r>
            <a:r>
              <a:rPr lang="es-ES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través del formulario de nuestra página web:</a:t>
            </a:r>
          </a:p>
          <a:p>
            <a:pPr algn="just">
              <a:lnSpc>
                <a:spcPct val="120000"/>
              </a:lnSpc>
            </a:pPr>
            <a:r>
              <a:rPr lang="es-ES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https://www.oepm.es/es/qsf/index.html</a:t>
            </a:r>
            <a:endParaRPr lang="es-ES" sz="15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 smtClean="0"/>
          </a:p>
          <a:p>
            <a:r>
              <a:rPr lang="es-ES" dirty="0" smtClean="0"/>
              <a:t>O escribiendo un correo a: </a:t>
            </a:r>
            <a:r>
              <a:rPr lang="es-ES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ciudadano@oepm.es</a:t>
            </a:r>
            <a:endParaRPr lang="es-ES" sz="15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3718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iapositiva final"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  <p:sp>
        <p:nvSpPr>
          <p:cNvPr id="13" name="Rectángulo 12"/>
          <p:cNvSpPr/>
          <p:nvPr userDrawn="1"/>
        </p:nvSpPr>
        <p:spPr>
          <a:xfrm>
            <a:off x="0" y="1"/>
            <a:ext cx="977630" cy="77821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/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67" t="22745" r="8455" b="42529"/>
          <a:stretch/>
        </p:blipFill>
        <p:spPr>
          <a:xfrm>
            <a:off x="1223860" y="2003971"/>
            <a:ext cx="6734279" cy="1585282"/>
          </a:xfrm>
          <a:prstGeom prst="rect">
            <a:avLst/>
          </a:prstGeom>
        </p:spPr>
      </p:pic>
      <p:pic>
        <p:nvPicPr>
          <p:cNvPr id="15" name="Imagen 14">
            <a:hlinkClick r:id="rId3"/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51" r="-142" b="27337"/>
          <a:stretch/>
        </p:blipFill>
        <p:spPr>
          <a:xfrm>
            <a:off x="1534262" y="4686735"/>
            <a:ext cx="2565797" cy="663140"/>
          </a:xfrm>
          <a:prstGeom prst="rect">
            <a:avLst/>
          </a:prstGeom>
        </p:spPr>
      </p:pic>
      <p:pic>
        <p:nvPicPr>
          <p:cNvPr id="16" name="Imagen 15">
            <a:hlinkClick r:id="rId5"/>
          </p:cNvPr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76" t="2888" r="17430"/>
          <a:stretch/>
        </p:blipFill>
        <p:spPr>
          <a:xfrm>
            <a:off x="1611051" y="5485936"/>
            <a:ext cx="814315" cy="644738"/>
          </a:xfrm>
          <a:prstGeom prst="rect">
            <a:avLst/>
          </a:prstGeom>
        </p:spPr>
      </p:pic>
      <p:pic>
        <p:nvPicPr>
          <p:cNvPr id="17" name="Imagen 16">
            <a:hlinkClick r:id="rId7"/>
          </p:cNvPr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64" t="31769" r="40485" b="29327"/>
          <a:stretch/>
        </p:blipFill>
        <p:spPr>
          <a:xfrm>
            <a:off x="2803097" y="5497226"/>
            <a:ext cx="763982" cy="719041"/>
          </a:xfrm>
          <a:prstGeom prst="rect">
            <a:avLst/>
          </a:prstGeom>
        </p:spPr>
      </p:pic>
      <p:pic>
        <p:nvPicPr>
          <p:cNvPr id="18" name="Imagen 17">
            <a:hlinkClick r:id="rId9"/>
          </p:cNvPr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83" t="24769" r="34455" b="25090"/>
          <a:stretch/>
        </p:blipFill>
        <p:spPr>
          <a:xfrm>
            <a:off x="3791687" y="5441199"/>
            <a:ext cx="831598" cy="750245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64" t="47449" r="48266" b="40187"/>
          <a:stretch/>
        </p:blipFill>
        <p:spPr>
          <a:xfrm>
            <a:off x="4983733" y="5503229"/>
            <a:ext cx="619793" cy="627444"/>
          </a:xfrm>
          <a:prstGeom prst="rect">
            <a:avLst/>
          </a:prstGeom>
        </p:spPr>
      </p:pic>
      <p:pic>
        <p:nvPicPr>
          <p:cNvPr id="20" name="Imagen 19">
            <a:hlinkClick r:id="rId12"/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32" r="12901" b="4286"/>
          <a:stretch/>
        </p:blipFill>
        <p:spPr>
          <a:xfrm>
            <a:off x="6094876" y="5499275"/>
            <a:ext cx="899501" cy="692169"/>
          </a:xfrm>
          <a:prstGeom prst="rect">
            <a:avLst/>
          </a:prstGeom>
        </p:spPr>
      </p:pic>
      <p:cxnSp>
        <p:nvCxnSpPr>
          <p:cNvPr id="21" name="Conector recto 20"/>
          <p:cNvCxnSpPr/>
          <p:nvPr userDrawn="1"/>
        </p:nvCxnSpPr>
        <p:spPr>
          <a:xfrm>
            <a:off x="1335313" y="4544119"/>
            <a:ext cx="2599" cy="2326666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ángulo 21"/>
          <p:cNvSpPr/>
          <p:nvPr userDrawn="1"/>
        </p:nvSpPr>
        <p:spPr>
          <a:xfrm>
            <a:off x="2425366" y="1"/>
            <a:ext cx="1970171" cy="77821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0561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1753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0054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5350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885397"/>
            <a:ext cx="7886700" cy="148815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2373550"/>
            <a:ext cx="3886200" cy="380341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2373549"/>
            <a:ext cx="3886200" cy="38034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4602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768486"/>
            <a:ext cx="7886700" cy="145914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2305456"/>
            <a:ext cx="3868340" cy="62256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928026"/>
            <a:ext cx="3868340" cy="326163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2305456"/>
            <a:ext cx="3887391" cy="62256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928024"/>
            <a:ext cx="3887391" cy="326163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2755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287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4510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987425"/>
            <a:ext cx="2949178" cy="152231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99551" y="995364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509736"/>
            <a:ext cx="2949178" cy="335925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4829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212" y="-4966"/>
            <a:ext cx="2532824" cy="791508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885396"/>
            <a:ext cx="7886700" cy="19731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2957384"/>
            <a:ext cx="7886700" cy="3219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DD5C7-7ACD-47B5-B1A9-69C511FBBD03}" type="datetimeFigureOut">
              <a:rPr lang="es-ES" smtClean="0"/>
              <a:t>22/04/2025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036" y="269241"/>
            <a:ext cx="834437" cy="347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001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62" r:id="rId8"/>
    <p:sldLayoutId id="2147483656" r:id="rId9"/>
    <p:sldLayoutId id="2147483657" r:id="rId10"/>
    <p:sldLayoutId id="2147483658" r:id="rId11"/>
    <p:sldLayoutId id="2147483659" r:id="rId12"/>
    <p:sldLayoutId id="2147483663" r:id="rId13"/>
    <p:sldLayoutId id="2147483655" r:id="rId1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ciudadano@oepm.es" TargetMode="External"/><Relationship Id="rId2" Type="http://schemas.openxmlformats.org/officeDocument/2006/relationships/hyperlink" Target="https://www.oepm.es/es/qsf/index.html" TargetMode="Externa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 txBox="1">
            <a:spLocks/>
          </p:cNvSpPr>
          <p:nvPr/>
        </p:nvSpPr>
        <p:spPr>
          <a:xfrm>
            <a:off x="1014153" y="2330161"/>
            <a:ext cx="7385265" cy="169506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1" kern="12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s-ES" sz="5400" dirty="0" smtClean="0">
                <a:ln>
                  <a:solidFill>
                    <a:prstClr val="black"/>
                  </a:solidFill>
                </a:ln>
                <a:solidFill>
                  <a:srgbClr val="FFC000"/>
                </a:solidFill>
              </a:rPr>
              <a:t>Servicio de</a:t>
            </a:r>
            <a:r>
              <a:rPr lang="es-ES" sz="5400" dirty="0" smtClean="0"/>
              <a:t> </a:t>
            </a:r>
            <a:r>
              <a:rPr lang="es-ES" sz="5400" dirty="0" smtClean="0">
                <a:ln>
                  <a:solidFill>
                    <a:prstClr val="black"/>
                  </a:solidFill>
                </a:ln>
                <a:solidFill>
                  <a:srgbClr val="FFC000"/>
                </a:solidFill>
              </a:rPr>
              <a:t>Información Tecnológica</a:t>
            </a:r>
            <a:endParaRPr lang="es-ES" sz="5400" dirty="0">
              <a:ln>
                <a:solidFill>
                  <a:prstClr val="black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012162" y="4540464"/>
            <a:ext cx="201520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800">
              <a:defRPr/>
            </a:pPr>
            <a:r>
              <a:rPr lang="es-ES" sz="6600" b="1" kern="0" dirty="0" smtClean="0">
                <a:solidFill>
                  <a:srgbClr val="002060"/>
                </a:solidFill>
              </a:rPr>
              <a:t>2024</a:t>
            </a:r>
            <a:endParaRPr lang="es-ES" sz="6600" b="1" kern="0" dirty="0">
              <a:solidFill>
                <a:srgbClr val="002060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152877" y="1472796"/>
            <a:ext cx="75276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j-ea"/>
                <a:cs typeface="+mj-cs"/>
              </a:rPr>
              <a:t>Encuesta </a:t>
            </a:r>
            <a:r>
              <a:rPr kumimoji="0" lang="es-E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de Satisfacción de Usuarios de</a:t>
            </a: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99280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69127" y="1530372"/>
            <a:ext cx="4174093" cy="324036"/>
          </a:xfrm>
          <a:solidFill>
            <a:srgbClr val="FFD03B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es-ES" sz="2000" dirty="0"/>
              <a:t>INFORME TECNOLÓGICO DE PATENTES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047323"/>
              </p:ext>
            </p:extLst>
          </p:nvPr>
        </p:nvGraphicFramePr>
        <p:xfrm>
          <a:off x="1709683" y="2726394"/>
          <a:ext cx="5616625" cy="30314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0647">
                  <a:extLst>
                    <a:ext uri="{9D8B030D-6E8A-4147-A177-3AD203B41FA5}">
                      <a16:colId xmlns:a16="http://schemas.microsoft.com/office/drawing/2014/main" val="3247581243"/>
                    </a:ext>
                  </a:extLst>
                </a:gridCol>
                <a:gridCol w="4805978">
                  <a:extLst>
                    <a:ext uri="{9D8B030D-6E8A-4147-A177-3AD203B41FA5}">
                      <a16:colId xmlns:a16="http://schemas.microsoft.com/office/drawing/2014/main" val="807363088"/>
                    </a:ext>
                  </a:extLst>
                </a:gridCol>
              </a:tblGrid>
              <a:tr h="55578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baseline="0" dirty="0">
                          <a:solidFill>
                            <a:schemeClr val="bg1"/>
                          </a:solidFill>
                          <a:effectLst/>
                        </a:rPr>
                        <a:t>Nº de veces</a:t>
                      </a:r>
                      <a:endParaRPr lang="es-ES" sz="1800" b="1" i="0" u="none" strike="noStrike" baseline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baseline="0" dirty="0">
                          <a:solidFill>
                            <a:schemeClr val="bg1"/>
                          </a:solidFill>
                          <a:effectLst/>
                        </a:rPr>
                        <a:t>Contenido de la Respuesta</a:t>
                      </a:r>
                      <a:endParaRPr lang="es-ES" sz="1800" b="1" i="0" u="none" strike="noStrike" baseline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934215"/>
                  </a:ext>
                </a:extLst>
              </a:tr>
              <a:tr h="49512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dirty="0"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0" i="0" u="none" strike="noStrike" dirty="0">
                          <a:effectLst/>
                          <a:latin typeface="+mj-lt"/>
                        </a:rPr>
                        <a:t>Felicitaciones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3251939706"/>
                  </a:ext>
                </a:extLst>
              </a:tr>
              <a:tr h="49512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dirty="0"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0" i="0" u="none" strike="noStrike">
                          <a:effectLst/>
                          <a:latin typeface="+mj-lt"/>
                        </a:rPr>
                        <a:t>Mejora en los tiempos de entrega de los informes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3009453484"/>
                  </a:ext>
                </a:extLst>
              </a:tr>
              <a:tr h="49512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dirty="0"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0" i="0" u="none" strike="noStrike" dirty="0">
                          <a:effectLst/>
                          <a:latin typeface="+mj-lt"/>
                        </a:rPr>
                        <a:t>Ofrecer una </a:t>
                      </a:r>
                      <a:r>
                        <a:rPr lang="es-ES" sz="1500" b="0" i="0" u="none" strike="noStrike" dirty="0" err="1" smtClean="0">
                          <a:effectLst/>
                          <a:latin typeface="+mj-lt"/>
                        </a:rPr>
                        <a:t>guÍa</a:t>
                      </a:r>
                      <a:r>
                        <a:rPr lang="es-ES" sz="1500" b="0" i="0" u="none" strike="noStrike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s-ES" sz="1500" b="0" i="0" u="none" strike="noStrike" dirty="0">
                          <a:effectLst/>
                          <a:latin typeface="+mj-lt"/>
                        </a:rPr>
                        <a:t>para preparar una solicitud de patente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2338199237"/>
                  </a:ext>
                </a:extLst>
              </a:tr>
              <a:tr h="49512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dirty="0"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0" i="0" u="none" strike="noStrike">
                          <a:effectLst/>
                          <a:latin typeface="+mj-lt"/>
                        </a:rPr>
                        <a:t>Modernizar el formato del informe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4009839328"/>
                  </a:ext>
                </a:extLst>
              </a:tr>
              <a:tr h="49512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dirty="0"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0" i="0" u="none" strike="noStrike" dirty="0">
                          <a:effectLst/>
                          <a:latin typeface="+mj-lt"/>
                        </a:rPr>
                        <a:t>Mayor número de citas presenciales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2632462812"/>
                  </a:ext>
                </a:extLst>
              </a:tr>
            </a:tbl>
          </a:graphicData>
        </a:graphic>
      </p:graphicFrame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1709683" y="1989458"/>
            <a:ext cx="5616625" cy="601886"/>
          </a:xfrm>
          <a:prstGeom prst="rect">
            <a:avLst/>
          </a:prstGeom>
          <a:solidFill>
            <a:srgbClr val="1F497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20574" tIns="17145" rIns="0" bIns="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s-ES" sz="2100" dirty="0">
                <a:solidFill>
                  <a:schemeClr val="bg1"/>
                </a:solidFill>
                <a:cs typeface="Arial"/>
              </a:rPr>
              <a:t>¿Tiene alguna sugerencia para mejorar el Informe?</a:t>
            </a:r>
          </a:p>
        </p:txBody>
      </p:sp>
    </p:spTree>
    <p:extLst>
      <p:ext uri="{BB962C8B-B14F-4D97-AF65-F5344CB8AC3E}">
        <p14:creationId xmlns:p14="http://schemas.microsoft.com/office/powerpoint/2010/main" val="198899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56" y="2672917"/>
            <a:ext cx="4842168" cy="1133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86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xfrm>
            <a:off x="2219498" y="1471776"/>
            <a:ext cx="4620723" cy="357504"/>
          </a:xfrm>
          <a:prstGeom prst="rect">
            <a:avLst/>
          </a:prstGeom>
          <a:solidFill>
            <a:srgbClr val="FFD03B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000" dirty="0">
                <a:solidFill>
                  <a:schemeClr val="tx1"/>
                </a:solidFill>
              </a:rPr>
              <a:t>BÚSQUEDAS RETROSPECTIVAS NACIONALES</a:t>
            </a: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2654933"/>
              </p:ext>
            </p:extLst>
          </p:nvPr>
        </p:nvGraphicFramePr>
        <p:xfrm>
          <a:off x="1471354" y="2089041"/>
          <a:ext cx="3112330" cy="1859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0536503"/>
              </p:ext>
            </p:extLst>
          </p:nvPr>
        </p:nvGraphicFramePr>
        <p:xfrm>
          <a:off x="4544997" y="2089041"/>
          <a:ext cx="3127650" cy="1859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2709210"/>
              </p:ext>
            </p:extLst>
          </p:nvPr>
        </p:nvGraphicFramePr>
        <p:xfrm>
          <a:off x="2830496" y="4023066"/>
          <a:ext cx="3503801" cy="1870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7536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 txBox="1">
            <a:spLocks/>
          </p:cNvSpPr>
          <p:nvPr/>
        </p:nvSpPr>
        <p:spPr>
          <a:xfrm>
            <a:off x="1422920" y="2826621"/>
            <a:ext cx="6172200" cy="85725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0" dirty="0">
                <a:solidFill>
                  <a:srgbClr val="002060"/>
                </a:solidFill>
                <a:latin typeface="+mn-lt"/>
              </a:rPr>
              <a:t>Tan solo existe un  comentario de felicitación</a:t>
            </a:r>
          </a:p>
        </p:txBody>
      </p:sp>
      <p:sp>
        <p:nvSpPr>
          <p:cNvPr id="5" name="Título 1"/>
          <p:cNvSpPr txBox="1">
            <a:spLocks noGrp="1"/>
          </p:cNvSpPr>
          <p:nvPr>
            <p:ph type="title"/>
          </p:nvPr>
        </p:nvSpPr>
        <p:spPr>
          <a:xfrm>
            <a:off x="2111433" y="1679510"/>
            <a:ext cx="4668819" cy="357504"/>
          </a:xfrm>
          <a:prstGeom prst="rect">
            <a:avLst/>
          </a:prstGeom>
          <a:solidFill>
            <a:srgbClr val="FFD03B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000" dirty="0">
                <a:solidFill>
                  <a:schemeClr val="tx1"/>
                </a:solidFill>
              </a:rPr>
              <a:t>BÚSQUEDAS RETROSPECTIVAS NACIONALES</a:t>
            </a:r>
          </a:p>
        </p:txBody>
      </p:sp>
    </p:spTree>
    <p:extLst>
      <p:ext uri="{BB962C8B-B14F-4D97-AF65-F5344CB8AC3E}">
        <p14:creationId xmlns:p14="http://schemas.microsoft.com/office/powerpoint/2010/main" val="363381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 bwMode="auto">
          <a:xfrm>
            <a:off x="3275856" y="2425039"/>
            <a:ext cx="4730705" cy="702078"/>
          </a:xfrm>
          <a:prstGeom prst="rect">
            <a:avLst/>
          </a:prstGeom>
          <a:solidFill>
            <a:srgbClr val="1F497D"/>
          </a:solidFill>
          <a:ln w="127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s-ES" sz="2700" kern="0" dirty="0">
                <a:solidFill>
                  <a:schemeClr val="bg1"/>
                </a:solidFill>
              </a:rPr>
              <a:t>BÚSQUEDAS RETROSPECTIVAS INTERNACIONALES</a:t>
            </a:r>
            <a:endParaRPr lang="en-GB" sz="2700" b="0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81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xfrm>
            <a:off x="2458008" y="1313411"/>
            <a:ext cx="4065966" cy="611875"/>
          </a:xfrm>
          <a:prstGeom prst="rect">
            <a:avLst/>
          </a:prstGeom>
          <a:solidFill>
            <a:srgbClr val="FFD03B"/>
          </a:solidFill>
          <a:ln>
            <a:solidFill>
              <a:schemeClr val="tx1"/>
            </a:solidFill>
          </a:ln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000" dirty="0">
                <a:solidFill>
                  <a:schemeClr val="tx1"/>
                </a:solidFill>
              </a:rPr>
              <a:t>BÚSQUEDAS RETROSPECTIVAS INTERNACIONALES</a:t>
            </a:r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9946675"/>
              </p:ext>
            </p:extLst>
          </p:nvPr>
        </p:nvGraphicFramePr>
        <p:xfrm>
          <a:off x="1601670" y="2060303"/>
          <a:ext cx="2952069" cy="1692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0697954"/>
              </p:ext>
            </p:extLst>
          </p:nvPr>
        </p:nvGraphicFramePr>
        <p:xfrm>
          <a:off x="4531686" y="2060302"/>
          <a:ext cx="3010644" cy="1692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0352351"/>
              </p:ext>
            </p:extLst>
          </p:nvPr>
        </p:nvGraphicFramePr>
        <p:xfrm>
          <a:off x="2897813" y="3830795"/>
          <a:ext cx="3378295" cy="1871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916447" y="5886131"/>
            <a:ext cx="662588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350" dirty="0"/>
              <a:t>*No se han recibido comentarios respecto a las Búsquedas Retrospectivas internacionales</a:t>
            </a:r>
          </a:p>
        </p:txBody>
      </p:sp>
    </p:spTree>
    <p:extLst>
      <p:ext uri="{BB962C8B-B14F-4D97-AF65-F5344CB8AC3E}">
        <p14:creationId xmlns:p14="http://schemas.microsoft.com/office/powerpoint/2010/main" val="92109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 noGrp="1"/>
          </p:cNvSpPr>
          <p:nvPr>
            <p:ph type="title"/>
          </p:nvPr>
        </p:nvSpPr>
        <p:spPr bwMode="auto">
          <a:xfrm>
            <a:off x="3032829" y="1130462"/>
            <a:ext cx="2970330" cy="439490"/>
          </a:xfrm>
          <a:prstGeom prst="rect">
            <a:avLst/>
          </a:prstGeom>
          <a:solidFill>
            <a:srgbClr val="1F497D"/>
          </a:solidFill>
          <a:ln w="127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headEnd/>
            <a:tailEnd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s-ES" sz="2000" kern="0" dirty="0">
                <a:solidFill>
                  <a:prstClr val="white"/>
                </a:solidFill>
              </a:rPr>
              <a:t>Tabla</a:t>
            </a:r>
            <a:r>
              <a:rPr lang="es-ES" sz="1500" kern="0" dirty="0">
                <a:solidFill>
                  <a:prstClr val="white"/>
                </a:solidFill>
              </a:rPr>
              <a:t> </a:t>
            </a:r>
            <a:r>
              <a:rPr lang="es-ES" sz="2000" kern="0" dirty="0">
                <a:solidFill>
                  <a:prstClr val="white"/>
                </a:solidFill>
              </a:rPr>
              <a:t>Resumen</a:t>
            </a:r>
            <a:r>
              <a:rPr lang="es-ES" sz="1500" kern="0" dirty="0">
                <a:solidFill>
                  <a:prstClr val="white"/>
                </a:solidFill>
              </a:rPr>
              <a:t> </a:t>
            </a:r>
            <a:r>
              <a:rPr lang="es-ES" sz="2000" kern="0" dirty="0">
                <a:solidFill>
                  <a:prstClr val="white"/>
                </a:solidFill>
              </a:rPr>
              <a:t>2024</a:t>
            </a:r>
            <a:endParaRPr lang="en-GB" sz="2000" kern="0" dirty="0">
              <a:solidFill>
                <a:prstClr val="white"/>
              </a:solidFill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573978"/>
              </p:ext>
            </p:extLst>
          </p:nvPr>
        </p:nvGraphicFramePr>
        <p:xfrm>
          <a:off x="1264134" y="1608877"/>
          <a:ext cx="6507720" cy="1764508"/>
        </p:xfrm>
        <a:graphic>
          <a:graphicData uri="http://schemas.openxmlformats.org/drawingml/2006/table">
            <a:tbl>
              <a:tblPr/>
              <a:tblGrid>
                <a:gridCol w="3141660">
                  <a:extLst>
                    <a:ext uri="{9D8B030D-6E8A-4147-A177-3AD203B41FA5}">
                      <a16:colId xmlns:a16="http://schemas.microsoft.com/office/drawing/2014/main" val="312975844"/>
                    </a:ext>
                  </a:extLst>
                </a:gridCol>
                <a:gridCol w="673212">
                  <a:extLst>
                    <a:ext uri="{9D8B030D-6E8A-4147-A177-3AD203B41FA5}">
                      <a16:colId xmlns:a16="http://schemas.microsoft.com/office/drawing/2014/main" val="1413983959"/>
                    </a:ext>
                  </a:extLst>
                </a:gridCol>
                <a:gridCol w="673212">
                  <a:extLst>
                    <a:ext uri="{9D8B030D-6E8A-4147-A177-3AD203B41FA5}">
                      <a16:colId xmlns:a16="http://schemas.microsoft.com/office/drawing/2014/main" val="2087498202"/>
                    </a:ext>
                  </a:extLst>
                </a:gridCol>
                <a:gridCol w="673212">
                  <a:extLst>
                    <a:ext uri="{9D8B030D-6E8A-4147-A177-3AD203B41FA5}">
                      <a16:colId xmlns:a16="http://schemas.microsoft.com/office/drawing/2014/main" val="2706356603"/>
                    </a:ext>
                  </a:extLst>
                </a:gridCol>
                <a:gridCol w="673212">
                  <a:extLst>
                    <a:ext uri="{9D8B030D-6E8A-4147-A177-3AD203B41FA5}">
                      <a16:colId xmlns:a16="http://schemas.microsoft.com/office/drawing/2014/main" val="3310723170"/>
                    </a:ext>
                  </a:extLst>
                </a:gridCol>
                <a:gridCol w="673212">
                  <a:extLst>
                    <a:ext uri="{9D8B030D-6E8A-4147-A177-3AD203B41FA5}">
                      <a16:colId xmlns:a16="http://schemas.microsoft.com/office/drawing/2014/main" val="1131030127"/>
                    </a:ext>
                  </a:extLst>
                </a:gridCol>
              </a:tblGrid>
              <a:tr h="60721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E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Aspectos del Servicio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 Es No satisfactorio  5 Excelente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6733739"/>
                  </a:ext>
                </a:extLst>
              </a:tr>
              <a:tr h="15716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817671"/>
                  </a:ext>
                </a:extLst>
              </a:tr>
              <a:tr h="235744">
                <a:tc>
                  <a:txBody>
                    <a:bodyPr/>
                    <a:lstStyle/>
                    <a:p>
                      <a:pPr algn="r" rtl="0" fontAlgn="ctr"/>
                      <a:r>
                        <a:rPr lang="es-ES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Informe Tecnológico de Patentes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23823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r" rtl="0" fontAlgn="ctr"/>
                      <a:r>
                        <a:rPr lang="es-ES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CUBRE LAS EXPECTATIVAS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995400"/>
                  </a:ext>
                </a:extLst>
              </a:tr>
              <a:tr h="185738"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RELACIÓN CALIDAD/PRECIO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517064"/>
                  </a:ext>
                </a:extLst>
              </a:tr>
              <a:tr h="192881">
                <a:tc>
                  <a:txBody>
                    <a:bodyPr/>
                    <a:lstStyle/>
                    <a:p>
                      <a:pPr algn="r" rtl="0" fontAlgn="ctr"/>
                      <a:r>
                        <a:rPr lang="es-ES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RELACIÓN CALIDAD/TIEMPO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970465"/>
                  </a:ext>
                </a:extLst>
              </a:tr>
              <a:tr h="185738">
                <a:tc>
                  <a:txBody>
                    <a:bodyPr/>
                    <a:lstStyle/>
                    <a:p>
                      <a:pPr algn="r" rtl="0" fontAlgn="ctr"/>
                      <a:r>
                        <a:rPr lang="es-ES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FORMATO DEL INFORME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162681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/>
          </p:nvPr>
        </p:nvGraphicFramePr>
        <p:xfrm>
          <a:off x="1264135" y="3412306"/>
          <a:ext cx="6507719" cy="1528762"/>
        </p:xfrm>
        <a:graphic>
          <a:graphicData uri="http://schemas.openxmlformats.org/drawingml/2006/table">
            <a:tbl>
              <a:tblPr/>
              <a:tblGrid>
                <a:gridCol w="3141659">
                  <a:extLst>
                    <a:ext uri="{9D8B030D-6E8A-4147-A177-3AD203B41FA5}">
                      <a16:colId xmlns:a16="http://schemas.microsoft.com/office/drawing/2014/main" val="3501553796"/>
                    </a:ext>
                  </a:extLst>
                </a:gridCol>
                <a:gridCol w="673212">
                  <a:extLst>
                    <a:ext uri="{9D8B030D-6E8A-4147-A177-3AD203B41FA5}">
                      <a16:colId xmlns:a16="http://schemas.microsoft.com/office/drawing/2014/main" val="1165286314"/>
                    </a:ext>
                  </a:extLst>
                </a:gridCol>
                <a:gridCol w="673212">
                  <a:extLst>
                    <a:ext uri="{9D8B030D-6E8A-4147-A177-3AD203B41FA5}">
                      <a16:colId xmlns:a16="http://schemas.microsoft.com/office/drawing/2014/main" val="3449384450"/>
                    </a:ext>
                  </a:extLst>
                </a:gridCol>
                <a:gridCol w="673212">
                  <a:extLst>
                    <a:ext uri="{9D8B030D-6E8A-4147-A177-3AD203B41FA5}">
                      <a16:colId xmlns:a16="http://schemas.microsoft.com/office/drawing/2014/main" val="3438380809"/>
                    </a:ext>
                  </a:extLst>
                </a:gridCol>
                <a:gridCol w="673212">
                  <a:extLst>
                    <a:ext uri="{9D8B030D-6E8A-4147-A177-3AD203B41FA5}">
                      <a16:colId xmlns:a16="http://schemas.microsoft.com/office/drawing/2014/main" val="1108060687"/>
                    </a:ext>
                  </a:extLst>
                </a:gridCol>
                <a:gridCol w="673212">
                  <a:extLst>
                    <a:ext uri="{9D8B030D-6E8A-4147-A177-3AD203B41FA5}">
                      <a16:colId xmlns:a16="http://schemas.microsoft.com/office/drawing/2014/main" val="3524171391"/>
                    </a:ext>
                  </a:extLst>
                </a:gridCol>
              </a:tblGrid>
              <a:tr h="192881">
                <a:tc>
                  <a:txBody>
                    <a:bodyPr/>
                    <a:lstStyle/>
                    <a:p>
                      <a:pPr algn="r" rtl="0" fontAlgn="ctr"/>
                      <a:r>
                        <a:rPr lang="es-ES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Búsquedas Retrospectivas Nacionales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245368"/>
                  </a:ext>
                </a:extLst>
              </a:tr>
              <a:tr h="192881">
                <a:tc>
                  <a:txBody>
                    <a:bodyPr/>
                    <a:lstStyle/>
                    <a:p>
                      <a:pPr algn="r" rtl="0" fontAlgn="ctr"/>
                      <a:r>
                        <a:rPr lang="es-ES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CUBRE LAS EXPECTATIVAS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664784"/>
                  </a:ext>
                </a:extLst>
              </a:tr>
              <a:tr h="192881"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RELACIÓN CALIDAD/PRECIO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254866"/>
                  </a:ext>
                </a:extLst>
              </a:tr>
              <a:tr h="185738">
                <a:tc>
                  <a:txBody>
                    <a:bodyPr/>
                    <a:lstStyle/>
                    <a:p>
                      <a:pPr algn="r" rtl="0" fontAlgn="ctr"/>
                      <a:r>
                        <a:rPr lang="es-ES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RELACIÓN CALIDAD/TIEMPO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327219"/>
                  </a:ext>
                </a:extLst>
              </a:tr>
              <a:tr h="192881">
                <a:tc>
                  <a:txBody>
                    <a:bodyPr/>
                    <a:lstStyle/>
                    <a:p>
                      <a:pPr algn="r" rtl="0" fontAlgn="ctr"/>
                      <a:r>
                        <a:rPr lang="es-ES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Búsquedas Retrospectivas Internacionales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182009"/>
                  </a:ext>
                </a:extLst>
              </a:tr>
              <a:tr h="192881">
                <a:tc>
                  <a:txBody>
                    <a:bodyPr/>
                    <a:lstStyle/>
                    <a:p>
                      <a:pPr algn="r" rtl="0" fontAlgn="ctr"/>
                      <a:r>
                        <a:rPr lang="es-ES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CUBRE LAS EXPECTATIVAS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250460"/>
                  </a:ext>
                </a:extLst>
              </a:tr>
              <a:tr h="192881"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RELACIÓN CALIDAD/PRECIO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386045"/>
                  </a:ext>
                </a:extLst>
              </a:tr>
              <a:tr h="185738">
                <a:tc>
                  <a:txBody>
                    <a:bodyPr/>
                    <a:lstStyle/>
                    <a:p>
                      <a:pPr algn="r" rtl="0" fontAlgn="ctr"/>
                      <a:r>
                        <a:rPr lang="es-ES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RELACIÓN CALIDAD/TIEMPO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341912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/>
          </p:nvPr>
        </p:nvGraphicFramePr>
        <p:xfrm>
          <a:off x="1264133" y="4979994"/>
          <a:ext cx="6507724" cy="836117"/>
        </p:xfrm>
        <a:graphic>
          <a:graphicData uri="http://schemas.openxmlformats.org/drawingml/2006/table">
            <a:tbl>
              <a:tblPr/>
              <a:tblGrid>
                <a:gridCol w="2677088">
                  <a:extLst>
                    <a:ext uri="{9D8B030D-6E8A-4147-A177-3AD203B41FA5}">
                      <a16:colId xmlns:a16="http://schemas.microsoft.com/office/drawing/2014/main" val="4049727282"/>
                    </a:ext>
                  </a:extLst>
                </a:gridCol>
                <a:gridCol w="957659">
                  <a:extLst>
                    <a:ext uri="{9D8B030D-6E8A-4147-A177-3AD203B41FA5}">
                      <a16:colId xmlns:a16="http://schemas.microsoft.com/office/drawing/2014/main" val="3189351328"/>
                    </a:ext>
                  </a:extLst>
                </a:gridCol>
                <a:gridCol w="957659">
                  <a:extLst>
                    <a:ext uri="{9D8B030D-6E8A-4147-A177-3AD203B41FA5}">
                      <a16:colId xmlns:a16="http://schemas.microsoft.com/office/drawing/2014/main" val="2477539157"/>
                    </a:ext>
                  </a:extLst>
                </a:gridCol>
                <a:gridCol w="957659">
                  <a:extLst>
                    <a:ext uri="{9D8B030D-6E8A-4147-A177-3AD203B41FA5}">
                      <a16:colId xmlns:a16="http://schemas.microsoft.com/office/drawing/2014/main" val="68042301"/>
                    </a:ext>
                  </a:extLst>
                </a:gridCol>
                <a:gridCol w="957659">
                  <a:extLst>
                    <a:ext uri="{9D8B030D-6E8A-4147-A177-3AD203B41FA5}">
                      <a16:colId xmlns:a16="http://schemas.microsoft.com/office/drawing/2014/main" val="4233541231"/>
                    </a:ext>
                  </a:extLst>
                </a:gridCol>
              </a:tblGrid>
              <a:tr h="364249">
                <a:tc>
                  <a:txBody>
                    <a:bodyPr/>
                    <a:lstStyle/>
                    <a:p>
                      <a:pPr algn="r" rtl="0" fontAlgn="ctr"/>
                      <a:r>
                        <a:rPr lang="es-ES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Informe Tecnológico de Patentes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Nada relevante o satisfactoria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Poco relevante o satisfactoria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Relevante o satisfactoria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Muy Relevante o Excelente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49267"/>
                  </a:ext>
                </a:extLst>
              </a:tr>
              <a:tr h="256630">
                <a:tc>
                  <a:txBody>
                    <a:bodyPr/>
                    <a:lstStyle/>
                    <a:p>
                      <a:pPr algn="r" rtl="0" fontAlgn="ctr"/>
                      <a:r>
                        <a:rPr lang="es-ES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RELEVANCIA PARA TOMAR DECISIONES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3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053020"/>
                  </a:ext>
                </a:extLst>
              </a:tr>
              <a:tr h="215238"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 RECIBIDA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54%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46%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27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313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 bwMode="auto">
          <a:xfrm>
            <a:off x="922712" y="1886990"/>
            <a:ext cx="7680961" cy="1587730"/>
          </a:xfrm>
          <a:prstGeom prst="rect">
            <a:avLst/>
          </a:prstGeom>
          <a:solidFill>
            <a:srgbClr val="1F497D"/>
          </a:solidFill>
          <a:ln w="127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  <a:defRPr sz="3800" b="1" kern="1200">
                <a:solidFill>
                  <a:srgbClr val="DEA900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s-ES" sz="3600" kern="0" dirty="0">
                <a:solidFill>
                  <a:prstClr val="white"/>
                </a:solidFill>
              </a:rPr>
              <a:t>FIN </a:t>
            </a:r>
            <a:endParaRPr lang="es-ES" sz="3600" kern="0" dirty="0" smtClean="0">
              <a:solidFill>
                <a:prstClr val="white"/>
              </a:solidFill>
            </a:endParaRPr>
          </a:p>
          <a:p>
            <a:r>
              <a:rPr lang="es-ES" sz="3600" kern="0" dirty="0" smtClean="0">
                <a:solidFill>
                  <a:prstClr val="white"/>
                </a:solidFill>
              </a:rPr>
              <a:t>DEL  </a:t>
            </a:r>
            <a:r>
              <a:rPr lang="es-ES" sz="3600" kern="0" dirty="0">
                <a:solidFill>
                  <a:prstClr val="white"/>
                </a:solidFill>
              </a:rPr>
              <a:t>INFORME RESUMEN DE RESULTADOS</a:t>
            </a:r>
            <a:endParaRPr lang="en-GB" sz="3600" b="0" kern="0" dirty="0">
              <a:solidFill>
                <a:prstClr val="white"/>
              </a:solidFill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1143001" y="5450928"/>
            <a:ext cx="5697252" cy="24632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ES" sz="1800" b="1" i="1" dirty="0">
                <a:solidFill>
                  <a:srgbClr val="5B9BD5">
                    <a:lumMod val="50000"/>
                  </a:srgbClr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Oficina Española de Patentes y Marcas, O.A. (OEPM</a:t>
            </a:r>
            <a:r>
              <a:rPr lang="es-ES" sz="2100" b="1" i="1" dirty="0">
                <a:solidFill>
                  <a:srgbClr val="5B9BD5">
                    <a:lumMod val="50000"/>
                  </a:srgbClr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)</a:t>
            </a:r>
            <a:endParaRPr lang="es-ES" sz="2100" b="1" i="1" dirty="0">
              <a:solidFill>
                <a:srgbClr val="5B9BD5">
                  <a:lumMod val="50000"/>
                </a:srgbClr>
              </a:solidFill>
              <a:latin typeface="Yu Gothic UI Semibold" panose="020B0700000000000000" pitchFamily="34" charset="-128"/>
              <a:ea typeface="Yu Gothic UI Semibold" panose="020B0700000000000000" pitchFamily="34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80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7200" b="1" dirty="0">
                <a:solidFill>
                  <a:srgbClr val="002060"/>
                </a:solidFill>
              </a:rPr>
              <a:t>¡Vuestra opinión es importante!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s-ES" dirty="0">
                <a:solidFill>
                  <a:srgbClr val="002060"/>
                </a:solidFill>
              </a:rPr>
              <a:t>Estaremos encantados de recibir vuestras </a:t>
            </a:r>
            <a:r>
              <a:rPr lang="es-ES" sz="2100" b="1" dirty="0">
                <a:solidFill>
                  <a:srgbClr val="002060"/>
                </a:solidFill>
              </a:rPr>
              <a:t>sugerencias</a:t>
            </a:r>
            <a:r>
              <a:rPr lang="es-ES" sz="788" dirty="0">
                <a:solidFill>
                  <a:srgbClr val="002060"/>
                </a:solidFill>
              </a:rPr>
              <a:t> </a:t>
            </a:r>
            <a:r>
              <a:rPr lang="es-ES" dirty="0">
                <a:solidFill>
                  <a:srgbClr val="002060"/>
                </a:solidFill>
              </a:rPr>
              <a:t>a través del formulario de nuestra página web:</a:t>
            </a:r>
          </a:p>
          <a:p>
            <a:pPr algn="just">
              <a:lnSpc>
                <a:spcPct val="120000"/>
              </a:lnSpc>
            </a:pPr>
            <a:r>
              <a:rPr lang="es-ES" dirty="0">
                <a:solidFill>
                  <a:srgbClr val="002060"/>
                </a:solidFill>
                <a:hlinkClick r:id="rId2"/>
              </a:rPr>
              <a:t>https://www.oepm.es/es/qsf/index.html</a:t>
            </a:r>
            <a:endParaRPr lang="es-ES" dirty="0">
              <a:solidFill>
                <a:srgbClr val="002060"/>
              </a:solidFill>
            </a:endParaRPr>
          </a:p>
          <a:p>
            <a:pPr algn="just">
              <a:lnSpc>
                <a:spcPct val="120000"/>
              </a:lnSpc>
            </a:pPr>
            <a:endParaRPr lang="es-ES" sz="1200" dirty="0"/>
          </a:p>
          <a:p>
            <a:r>
              <a:rPr lang="es-ES" dirty="0">
                <a:solidFill>
                  <a:srgbClr val="002060"/>
                </a:solidFill>
              </a:rPr>
              <a:t>O escribiendo un correo a: </a:t>
            </a:r>
            <a:r>
              <a:rPr lang="es-ES" dirty="0">
                <a:solidFill>
                  <a:srgbClr val="002060"/>
                </a:solidFill>
                <a:hlinkClick r:id="rId3"/>
              </a:rPr>
              <a:t>ciudadano@oepm.es</a:t>
            </a:r>
            <a:endParaRPr lang="es-ES" dirty="0">
              <a:solidFill>
                <a:srgbClr val="00206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116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19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919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 noGrp="1"/>
          </p:cNvSpPr>
          <p:nvPr>
            <p:ph type="title"/>
          </p:nvPr>
        </p:nvSpPr>
        <p:spPr bwMode="auto">
          <a:xfrm>
            <a:off x="914400" y="1421475"/>
            <a:ext cx="7315200" cy="590205"/>
          </a:xfrm>
          <a:prstGeom prst="rect">
            <a:avLst/>
          </a:prstGeom>
          <a:solidFill>
            <a:srgbClr val="1F497D"/>
          </a:solidFill>
          <a:ln w="127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headEnd/>
            <a:tailEnd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s-ES" sz="2600" kern="0" dirty="0">
                <a:solidFill>
                  <a:schemeClr val="bg1"/>
                </a:solidFill>
              </a:rPr>
              <a:t>Ficha encuesta </a:t>
            </a:r>
            <a:r>
              <a:rPr lang="es-ES" sz="2600" b="0" kern="0" dirty="0">
                <a:solidFill>
                  <a:schemeClr val="bg1"/>
                </a:solidFill>
              </a:rPr>
              <a:t>Servicios de IT 2024</a:t>
            </a:r>
            <a:endParaRPr lang="en-GB" sz="2600" b="0" kern="0" dirty="0">
              <a:solidFill>
                <a:schemeClr val="bg1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idx="1"/>
          </p:nvPr>
        </p:nvSpPr>
        <p:spPr bwMode="auto">
          <a:xfrm>
            <a:off x="914400" y="2364810"/>
            <a:ext cx="7315200" cy="3650743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1" eaLnBrk="0" hangingPunct="0">
              <a:spcBef>
                <a:spcPts val="1350"/>
              </a:spcBef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es-ES" altLang="en-US" b="1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Periodo </a:t>
            </a:r>
            <a:r>
              <a:rPr lang="es-ES" altLang="en-US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considerado: </a:t>
            </a:r>
            <a:r>
              <a:rPr lang="es-ES" altLang="en-US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1 de enero de 2024 al 31 de diciembre de 2024.</a:t>
            </a:r>
          </a:p>
          <a:p>
            <a:pPr marL="557213" lvl="1" indent="-214313" eaLnBrk="0" hangingPunct="0">
              <a:buFont typeface="Wingdings" panose="05000000000000000000" pitchFamily="2" charset="2"/>
              <a:buChar char="Ø"/>
            </a:pPr>
            <a:r>
              <a:rPr lang="es-ES" altLang="en-US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Usuarios: </a:t>
            </a:r>
            <a:r>
              <a:rPr lang="es-ES" altLang="en-US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Solicitantes (particulares o empresas), agentes y representantes de Informes Tecnológicos de Patentes, Informes de Vigilancia Tecnológica a Medida, Búsquedas Retrospectivas Nacionales y Búsquedas Retrospectivas Internacionales</a:t>
            </a:r>
            <a:r>
              <a:rPr lang="es-ES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, en el periodo considerado.</a:t>
            </a:r>
            <a:endParaRPr lang="es-ES" altLang="en-US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557213" lvl="1" indent="-214313" eaLnBrk="0" hangingPunct="0">
              <a:spcBef>
                <a:spcPts val="900"/>
              </a:spcBef>
              <a:spcAft>
                <a:spcPts val="450"/>
              </a:spcAft>
              <a:buFont typeface="Wingdings" panose="05000000000000000000" pitchFamily="2" charset="2"/>
              <a:buChar char="Ø"/>
            </a:pPr>
            <a:r>
              <a:rPr lang="es-ES" altLang="en-US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Informes Tecnológicos de </a:t>
            </a:r>
            <a:r>
              <a:rPr lang="es-ES" altLang="en-US" b="1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Patentes: </a:t>
            </a:r>
            <a:r>
              <a:rPr lang="es-ES" altLang="en-US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30 </a:t>
            </a:r>
            <a:r>
              <a:rPr lang="es-ES" altLang="en-US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respuestas completadas de </a:t>
            </a:r>
            <a:r>
              <a:rPr lang="es-ES" altLang="en-US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358</a:t>
            </a:r>
            <a:r>
              <a:rPr lang="es-ES" altLang="en-US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 ITP realizados, tasa de respuesta </a:t>
            </a:r>
            <a:r>
              <a:rPr lang="es-ES" altLang="en-US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8,3%</a:t>
            </a:r>
            <a:r>
              <a:rPr lang="es-ES" altLang="en-US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.</a:t>
            </a:r>
          </a:p>
          <a:p>
            <a:pPr lvl="1" eaLnBrk="0" hangingPunct="0">
              <a:spcBef>
                <a:spcPts val="450"/>
              </a:spcBef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es-ES" altLang="en-US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Búsquedas Retrospectivas </a:t>
            </a:r>
            <a:r>
              <a:rPr lang="es-ES" altLang="en-US" b="1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Nacionales: </a:t>
            </a:r>
            <a:r>
              <a:rPr lang="es-ES" altLang="en-US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3</a:t>
            </a:r>
            <a:r>
              <a:rPr lang="es-ES" altLang="en-US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 encuestas completadas</a:t>
            </a:r>
            <a:r>
              <a:rPr lang="es-ES" altLang="en-US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es-ES" altLang="en-US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de </a:t>
            </a:r>
            <a:r>
              <a:rPr lang="es-ES" altLang="en-US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34</a:t>
            </a:r>
            <a:r>
              <a:rPr lang="es-ES" altLang="en-US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 búsquedas realizadas, tasa de respuesta </a:t>
            </a:r>
            <a:r>
              <a:rPr lang="es-ES" altLang="en-US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8,8%</a:t>
            </a:r>
            <a:r>
              <a:rPr lang="es-ES" altLang="en-US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. </a:t>
            </a:r>
          </a:p>
          <a:p>
            <a:pPr lvl="1" eaLnBrk="0" hangingPunct="0">
              <a:spcBef>
                <a:spcPts val="450"/>
              </a:spcBef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es-ES" altLang="en-US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Búsquedas Retrospectivas </a:t>
            </a:r>
            <a:r>
              <a:rPr lang="es-ES" altLang="en-US" b="1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Internacionales: </a:t>
            </a:r>
            <a:r>
              <a:rPr lang="es-ES" altLang="en-US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8</a:t>
            </a:r>
            <a:r>
              <a:rPr lang="es-ES" altLang="en-US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 encuestas completadas de </a:t>
            </a:r>
            <a:r>
              <a:rPr lang="es-ES" altLang="en-US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52</a:t>
            </a:r>
            <a:r>
              <a:rPr lang="es-ES" altLang="en-US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 búsquedas realizadas, tasa de respuesta </a:t>
            </a:r>
            <a:r>
              <a:rPr lang="es-ES" altLang="en-US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15,3%. </a:t>
            </a:r>
          </a:p>
        </p:txBody>
      </p:sp>
    </p:spTree>
    <p:extLst>
      <p:ext uri="{BB962C8B-B14F-4D97-AF65-F5344CB8AC3E}">
        <p14:creationId xmlns:p14="http://schemas.microsoft.com/office/powerpoint/2010/main" val="22307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idx="1"/>
          </p:nvPr>
        </p:nvSpPr>
        <p:spPr bwMode="auto">
          <a:xfrm>
            <a:off x="1485900" y="2775238"/>
            <a:ext cx="6172200" cy="1749710"/>
          </a:xfrm>
          <a:prstGeom prst="rect">
            <a:avLst/>
          </a:prstGeom>
          <a:solidFill>
            <a:srgbClr val="EEECE1"/>
          </a:solidFill>
          <a:ln w="12700">
            <a:solidFill>
              <a:sysClr val="windowText" lastClr="000000">
                <a:lumMod val="65000"/>
                <a:lumOff val="35000"/>
              </a:sysClr>
            </a:solidFill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34290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s-ES" i="1" kern="0" dirty="0">
              <a:solidFill>
                <a:srgbClr val="002060"/>
              </a:solidFill>
              <a:latin typeface="Calibri"/>
            </a:endParaRP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s-ES" sz="2100" kern="0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 </a:t>
            </a:r>
            <a:r>
              <a:rPr lang="es-ES" sz="2100" b="1" kern="0" dirty="0">
                <a:solidFill>
                  <a:srgbClr val="002060"/>
                </a:solidFill>
                <a:latin typeface="Calibri"/>
              </a:rPr>
              <a:t>INFORME TECNOLÓGICO DE PATENTES (ITP)</a:t>
            </a:r>
          </a:p>
          <a:p>
            <a:pPr marL="600075" lvl="1" indent="-257175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s-ES" sz="2100" b="1" kern="0" dirty="0" smtClean="0">
                <a:solidFill>
                  <a:srgbClr val="002060"/>
                </a:solidFill>
                <a:latin typeface="Calibri"/>
              </a:rPr>
              <a:t>BÚSQUEDAS RETROSPECTIVAS NACIONALES</a:t>
            </a:r>
            <a:endParaRPr lang="es-ES" sz="2100" b="1" kern="0" dirty="0">
              <a:solidFill>
                <a:srgbClr val="002060"/>
              </a:solidFill>
              <a:latin typeface="Calibri"/>
            </a:endParaRPr>
          </a:p>
          <a:p>
            <a:pPr marL="600075" lvl="1" indent="-257175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s-ES" sz="2100" b="1" kern="0" dirty="0" smtClean="0">
                <a:solidFill>
                  <a:srgbClr val="002060"/>
                </a:solidFill>
                <a:latin typeface="Calibri"/>
              </a:rPr>
              <a:t>BÚSQUEDAS RETROSPECTIVAS INTERNACIONALES</a:t>
            </a:r>
          </a:p>
          <a:p>
            <a:pPr marL="0" indent="0" algn="just" eaLnBrk="0" hangingPunc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s-ES" altLang="en-US" sz="1350" kern="0" dirty="0">
                <a:solidFill>
                  <a:srgbClr val="EEECE1"/>
                </a:solidFill>
                <a:latin typeface="Calibri"/>
                <a:ea typeface="Calibri"/>
                <a:cs typeface="Times New Roman"/>
              </a:rPr>
              <a:t>	</a:t>
            </a:r>
            <a:r>
              <a:rPr lang="es-ES" altLang="en-US" sz="1350" b="1" kern="0" dirty="0">
                <a:solidFill>
                  <a:srgbClr val="EEECE1"/>
                </a:solidFill>
                <a:latin typeface="Calibri"/>
                <a:ea typeface="Calibri"/>
                <a:cs typeface="Times New Roman"/>
              </a:rPr>
              <a:t>	</a:t>
            </a:r>
            <a:endParaRPr lang="en-US" altLang="en-US" sz="1350" b="1" kern="0" dirty="0">
              <a:solidFill>
                <a:srgbClr val="EEECE1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 bwMode="auto">
          <a:xfrm>
            <a:off x="1485900" y="1438102"/>
            <a:ext cx="6172200" cy="698270"/>
          </a:xfrm>
          <a:prstGeom prst="rect">
            <a:avLst/>
          </a:prstGeom>
          <a:solidFill>
            <a:srgbClr val="1F497D"/>
          </a:solidFill>
          <a:ln w="127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headEnd/>
            <a:tailEnd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 fontScale="92500" lnSpcReduction="20000"/>
          </a:bodyPr>
          <a:lstStyle>
            <a:lvl1pPr algn="ctr" defTabSz="6858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sz="3800" b="1" kern="1200">
                <a:solidFill>
                  <a:srgbClr val="DEA900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DEA9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es-ES" sz="2800" kern="0" dirty="0" smtClean="0">
              <a:solidFill>
                <a:prstClr val="white"/>
              </a:solidFill>
            </a:endParaRPr>
          </a:p>
          <a:p>
            <a:r>
              <a:rPr lang="es-ES" sz="3000" kern="0" dirty="0" smtClean="0">
                <a:solidFill>
                  <a:prstClr val="white"/>
                </a:solidFill>
              </a:rPr>
              <a:t>Secciones del cuestionario</a:t>
            </a:r>
          </a:p>
          <a:p>
            <a:endParaRPr lang="en-GB" sz="2800" kern="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87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8604" y="2726923"/>
            <a:ext cx="4572396" cy="1133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10938" y="1319666"/>
            <a:ext cx="4185440" cy="324036"/>
          </a:xfrm>
          <a:solidFill>
            <a:srgbClr val="FFD03B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es-ES" sz="2000" dirty="0"/>
              <a:t>INFORME TECNOLÓGICO DE PATENTES</a:t>
            </a: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6287307"/>
              </p:ext>
            </p:extLst>
          </p:nvPr>
        </p:nvGraphicFramePr>
        <p:xfrm>
          <a:off x="1493659" y="1754814"/>
          <a:ext cx="3078341" cy="1890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7528796"/>
              </p:ext>
            </p:extLst>
          </p:nvPr>
        </p:nvGraphicFramePr>
        <p:xfrm>
          <a:off x="4570131" y="1754814"/>
          <a:ext cx="3087969" cy="1890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Marcador de contenido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3627777"/>
              </p:ext>
            </p:extLst>
          </p:nvPr>
        </p:nvGraphicFramePr>
        <p:xfrm>
          <a:off x="1493658" y="3867247"/>
          <a:ext cx="3076473" cy="18840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Grá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1804836"/>
              </p:ext>
            </p:extLst>
          </p:nvPr>
        </p:nvGraphicFramePr>
        <p:xfrm>
          <a:off x="4570131" y="3867247"/>
          <a:ext cx="3087969" cy="18840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55579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00223" y="1364193"/>
            <a:ext cx="4143553" cy="324036"/>
          </a:xfrm>
          <a:solidFill>
            <a:srgbClr val="FFD03B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es-ES" sz="2000" dirty="0"/>
              <a:t>INFORME TECNOLÓGICO DE PATENTES</a:t>
            </a: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8702132"/>
              </p:ext>
            </p:extLst>
          </p:nvPr>
        </p:nvGraphicFramePr>
        <p:xfrm>
          <a:off x="1871700" y="1808820"/>
          <a:ext cx="5400600" cy="3510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63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68880" y="1305752"/>
            <a:ext cx="4209354" cy="324036"/>
          </a:xfrm>
          <a:solidFill>
            <a:srgbClr val="FFD03B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es-ES" sz="2000" dirty="0"/>
              <a:t>INFORME TECNOLÓGICO DE PATENTES</a:t>
            </a:r>
          </a:p>
        </p:txBody>
      </p:sp>
      <p:sp>
        <p:nvSpPr>
          <p:cNvPr id="7" name="Marcador de contenido 1"/>
          <p:cNvSpPr txBox="1">
            <a:spLocks/>
          </p:cNvSpPr>
          <p:nvPr/>
        </p:nvSpPr>
        <p:spPr>
          <a:xfrm>
            <a:off x="1601670" y="1670349"/>
            <a:ext cx="6102678" cy="475954"/>
          </a:xfrm>
          <a:prstGeom prst="rect">
            <a:avLst/>
          </a:prstGeom>
          <a:solidFill>
            <a:srgbClr val="1F497D"/>
          </a:solidFill>
          <a:ln>
            <a:solidFill>
              <a:srgbClr val="4F81BD"/>
            </a:solidFill>
          </a:ln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" sz="2100" dirty="0">
                <a:solidFill>
                  <a:schemeClr val="bg1"/>
                </a:solidFill>
              </a:rPr>
              <a:t>La información ha sido relevante para: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565437"/>
              </p:ext>
            </p:extLst>
          </p:nvPr>
        </p:nvGraphicFramePr>
        <p:xfrm>
          <a:off x="1601670" y="2186862"/>
          <a:ext cx="6102678" cy="31788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108">
                  <a:extLst>
                    <a:ext uri="{9D8B030D-6E8A-4147-A177-3AD203B41FA5}">
                      <a16:colId xmlns:a16="http://schemas.microsoft.com/office/drawing/2014/main" val="259965693"/>
                    </a:ext>
                  </a:extLst>
                </a:gridCol>
                <a:gridCol w="5371570">
                  <a:extLst>
                    <a:ext uri="{9D8B030D-6E8A-4147-A177-3AD203B41FA5}">
                      <a16:colId xmlns:a16="http://schemas.microsoft.com/office/drawing/2014/main" val="3156482004"/>
                    </a:ext>
                  </a:extLst>
                </a:gridCol>
              </a:tblGrid>
              <a:tr h="7359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Nº de veces</a:t>
                      </a:r>
                      <a:endParaRPr lang="es-ES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Contenido de la Respuesta</a:t>
                      </a:r>
                      <a:endParaRPr lang="es-ES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07269"/>
                  </a:ext>
                </a:extLst>
              </a:tr>
              <a:tr h="72651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baseline="0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ES" sz="1500" b="0" i="0" u="none" strike="noStrike" baseline="0" dirty="0" smtClean="0"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es-ES" sz="1500" b="0" i="0" u="none" strike="noStrike" baseline="0" dirty="0" smtClean="0">
                          <a:effectLst/>
                          <a:latin typeface="+mn-lt"/>
                        </a:rPr>
                        <a:t>Presentar </a:t>
                      </a:r>
                      <a:r>
                        <a:rPr lang="es-ES" sz="1500" b="0" i="0" u="none" strike="noStrike" baseline="0" dirty="0">
                          <a:effectLst/>
                          <a:latin typeface="+mn-lt"/>
                        </a:rPr>
                        <a:t>solicitud de patente en base al informe </a:t>
                      </a:r>
                      <a:r>
                        <a:rPr lang="es-ES" sz="1500" b="0" i="0" u="none" strike="noStrike" baseline="0" dirty="0" smtClean="0">
                          <a:effectLst/>
                          <a:latin typeface="+mn-lt"/>
                        </a:rPr>
                        <a:t>ITP</a:t>
                      </a:r>
                    </a:p>
                    <a:p>
                      <a:pPr algn="l" fontAlgn="b"/>
                      <a:endParaRPr lang="es-ES" sz="1500" b="0" i="0" u="none" strike="noStrike" baseline="0" dirty="0">
                        <a:effectLst/>
                        <a:latin typeface="+mn-lt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373294701"/>
                  </a:ext>
                </a:extLst>
              </a:tr>
              <a:tr h="65670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baseline="0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0" i="0" u="none" strike="noStrike" baseline="0" dirty="0">
                          <a:effectLst/>
                          <a:latin typeface="+mn-lt"/>
                        </a:rPr>
                        <a:t>Reorientar las características técnicas que queremos </a:t>
                      </a:r>
                      <a:r>
                        <a:rPr lang="es-ES" sz="1500" b="0" i="0" u="none" strike="noStrike" baseline="0" dirty="0" smtClean="0">
                          <a:effectLst/>
                          <a:latin typeface="+mn-lt"/>
                        </a:rPr>
                        <a:t>proteger</a:t>
                      </a:r>
                      <a:endParaRPr lang="es-ES" sz="1500" b="0" i="0" u="none" strike="noStrike" baseline="0" dirty="0">
                        <a:effectLst/>
                        <a:latin typeface="+mn-lt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3671727686"/>
                  </a:ext>
                </a:extLst>
              </a:tr>
              <a:tr h="56956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baseline="0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0" i="0" u="none" strike="noStrike" baseline="0" dirty="0">
                          <a:effectLst/>
                          <a:latin typeface="+mn-lt"/>
                        </a:rPr>
                        <a:t>Determina la estrategia de protección y el carácter innovador de la solución propuesta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2518693956"/>
                  </a:ext>
                </a:extLst>
              </a:tr>
              <a:tr h="49017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baseline="0" dirty="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baseline="0" dirty="0">
                          <a:effectLst/>
                          <a:latin typeface="+mn-lt"/>
                        </a:rPr>
                        <a:t>Clarifica, enseña y argumenta los siguientes pasos del proceso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4123500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466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08860" y="1323520"/>
            <a:ext cx="4180286" cy="324036"/>
          </a:xfrm>
          <a:solidFill>
            <a:srgbClr val="FFD03B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es-ES" sz="2000" dirty="0"/>
              <a:t>INFORME TECNOLÓGICO DE PATENTES</a:t>
            </a: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1471995"/>
              </p:ext>
            </p:extLst>
          </p:nvPr>
        </p:nvGraphicFramePr>
        <p:xfrm>
          <a:off x="1925706" y="1754815"/>
          <a:ext cx="5346594" cy="3402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530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69127" y="1396088"/>
            <a:ext cx="4228097" cy="324036"/>
          </a:xfrm>
          <a:solidFill>
            <a:srgbClr val="FFD03B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es-ES" sz="2000" dirty="0"/>
              <a:t>INFORME TECNOLÓGICO DE PATENTES</a:t>
            </a: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925706" y="1808820"/>
            <a:ext cx="5316624" cy="41318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1800" b="1" dirty="0"/>
              <a:t>         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561067"/>
              </p:ext>
            </p:extLst>
          </p:nvPr>
        </p:nvGraphicFramePr>
        <p:xfrm>
          <a:off x="1574668" y="2348881"/>
          <a:ext cx="5994665" cy="33650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94665">
                  <a:extLst>
                    <a:ext uri="{9D8B030D-6E8A-4147-A177-3AD203B41FA5}">
                      <a16:colId xmlns:a16="http://schemas.microsoft.com/office/drawing/2014/main" val="2535960343"/>
                    </a:ext>
                  </a:extLst>
                </a:gridCol>
              </a:tblGrid>
              <a:tr h="32130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baseline="0" dirty="0">
                          <a:solidFill>
                            <a:schemeClr val="bg1"/>
                          </a:solidFill>
                          <a:effectLst/>
                        </a:rPr>
                        <a:t>Contenido de la Respuesta</a:t>
                      </a:r>
                      <a:endParaRPr lang="es-ES" sz="1800" b="1" i="0" u="none" strike="noStrike" baseline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6907615"/>
                  </a:ext>
                </a:extLst>
              </a:tr>
              <a:tr h="364882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0" i="0" u="none" strike="noStrike" dirty="0">
                          <a:effectLst/>
                          <a:latin typeface="+mn-lt"/>
                        </a:rPr>
                        <a:t>Muy colaborativo con el inventor para realizar un buen informe.</a:t>
                      </a: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894166254"/>
                  </a:ext>
                </a:extLst>
              </a:tr>
              <a:tr h="588158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0" i="0" u="none" strike="noStrike" dirty="0">
                          <a:effectLst/>
                          <a:latin typeface="+mn-lt"/>
                        </a:rPr>
                        <a:t>Trabajo excelente, predisposición para que el informe sea completo y detallado.</a:t>
                      </a: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766310133"/>
                  </a:ext>
                </a:extLst>
              </a:tr>
              <a:tr h="607640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0" i="0" u="none" strike="noStrike" dirty="0">
                          <a:effectLst/>
                          <a:latin typeface="+mn-lt"/>
                        </a:rPr>
                        <a:t>Nos pusimos en contacto para conocer los tiempos de entrega y </a:t>
                      </a:r>
                      <a:r>
                        <a:rPr lang="es-ES" sz="1500" b="0" i="0" u="none" strike="noStrike">
                          <a:effectLst/>
                          <a:latin typeface="+mn-lt"/>
                        </a:rPr>
                        <a:t>la </a:t>
                      </a:r>
                      <a:r>
                        <a:rPr lang="es-ES" sz="1500" b="0" i="0" u="none" strike="noStrike" smtClean="0">
                          <a:effectLst/>
                          <a:latin typeface="+mn-lt"/>
                        </a:rPr>
                        <a:t>respuesta </a:t>
                      </a:r>
                      <a:r>
                        <a:rPr lang="es-ES" sz="1500" b="0" i="0" u="none" strike="noStrike" dirty="0">
                          <a:effectLst/>
                          <a:latin typeface="+mn-lt"/>
                        </a:rPr>
                        <a:t>fue inmediata</a:t>
                      </a: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2640420378"/>
                  </a:ext>
                </a:extLst>
              </a:tr>
              <a:tr h="457514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0" i="0" u="none" strike="noStrike" dirty="0">
                          <a:effectLst/>
                          <a:latin typeface="+mn-lt"/>
                        </a:rPr>
                        <a:t>Muy buena </a:t>
                      </a:r>
                      <a:r>
                        <a:rPr lang="es-ES" sz="1500" b="0" i="0" u="none" strike="noStrike" dirty="0" smtClean="0">
                          <a:effectLst/>
                          <a:latin typeface="+mn-lt"/>
                        </a:rPr>
                        <a:t>comunicación, </a:t>
                      </a:r>
                      <a:r>
                        <a:rPr lang="es-ES" sz="1500" b="0" i="0" u="none" strike="noStrike" dirty="0">
                          <a:effectLst/>
                          <a:latin typeface="+mn-lt"/>
                        </a:rPr>
                        <a:t>como siempre.</a:t>
                      </a: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2603919127"/>
                  </a:ext>
                </a:extLst>
              </a:tr>
              <a:tr h="633734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0" i="0" u="none" strike="noStrike" dirty="0">
                          <a:effectLst/>
                          <a:latin typeface="+mn-lt"/>
                        </a:rPr>
                        <a:t>La atención ha sido rápida, muy atenta, y útil, pero hubiéramos deseado que el informe estuviera concluido antes.</a:t>
                      </a: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404106147"/>
                  </a:ext>
                </a:extLst>
              </a:tr>
              <a:tr h="391798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0" i="0" u="none" strike="noStrike" dirty="0">
                          <a:effectLst/>
                          <a:latin typeface="+mn-lt"/>
                        </a:rPr>
                        <a:t>Profesional y correcto.</a:t>
                      </a: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769970381"/>
                  </a:ext>
                </a:extLst>
              </a:tr>
            </a:tbl>
          </a:graphicData>
        </a:graphic>
      </p:graphicFrame>
      <p:sp>
        <p:nvSpPr>
          <p:cNvPr id="5" name="Marcador de contenido 1"/>
          <p:cNvSpPr txBox="1">
            <a:spLocks/>
          </p:cNvSpPr>
          <p:nvPr/>
        </p:nvSpPr>
        <p:spPr>
          <a:xfrm>
            <a:off x="1574668" y="1808820"/>
            <a:ext cx="5994665" cy="466640"/>
          </a:xfrm>
          <a:prstGeom prst="rect">
            <a:avLst/>
          </a:prstGeom>
          <a:solidFill>
            <a:srgbClr val="1F497D"/>
          </a:solidFill>
          <a:ln>
            <a:solidFill>
              <a:srgbClr val="4F81BD"/>
            </a:solidFill>
          </a:ln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" sz="2100" dirty="0">
                <a:solidFill>
                  <a:schemeClr val="bg1"/>
                </a:solidFill>
              </a:rPr>
              <a:t>Comentarios sobre la atención recibida:</a:t>
            </a:r>
          </a:p>
        </p:txBody>
      </p:sp>
    </p:spTree>
    <p:extLst>
      <p:ext uri="{BB962C8B-B14F-4D97-AF65-F5344CB8AC3E}">
        <p14:creationId xmlns:p14="http://schemas.microsoft.com/office/powerpoint/2010/main" val="239176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OEPM_3_4.potx" id="{944A6305-B947-4F7B-8BE4-495FE4B90ECF}" vid="{6517FE23-6138-4D64-8E33-4399C6776C8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Words>898</Words>
  <Application>Microsoft Office PowerPoint</Application>
  <PresentationFormat>Presentación en pantalla (4:3)</PresentationFormat>
  <Paragraphs>193</Paragraphs>
  <Slides>19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6" baseType="lpstr">
      <vt:lpstr>Yu Gothic UI Semibold</vt:lpstr>
      <vt:lpstr>Arial</vt:lpstr>
      <vt:lpstr>Calibri</vt:lpstr>
      <vt:lpstr>Calibri Light</vt:lpstr>
      <vt:lpstr>Times New Roman</vt:lpstr>
      <vt:lpstr>Wingdings</vt:lpstr>
      <vt:lpstr>Tema de Office</vt:lpstr>
      <vt:lpstr>Presentación de PowerPoint</vt:lpstr>
      <vt:lpstr>Ficha encuesta Servicios de IT 2024</vt:lpstr>
      <vt:lpstr>Presentación de PowerPoint</vt:lpstr>
      <vt:lpstr>Presentación de PowerPoint</vt:lpstr>
      <vt:lpstr>INFORME TECNOLÓGICO DE PATENTES</vt:lpstr>
      <vt:lpstr>INFORME TECNOLÓGICO DE PATENTES</vt:lpstr>
      <vt:lpstr>INFORME TECNOLÓGICO DE PATENTES</vt:lpstr>
      <vt:lpstr>INFORME TECNOLÓGICO DE PATENTES</vt:lpstr>
      <vt:lpstr>INFORME TECNOLÓGICO DE PATENTES</vt:lpstr>
      <vt:lpstr>INFORME TECNOLÓGICO DE PATENTES</vt:lpstr>
      <vt:lpstr>Presentación de PowerPoint</vt:lpstr>
      <vt:lpstr>BÚSQUEDAS RETROSPECTIVAS NACIONALES</vt:lpstr>
      <vt:lpstr>BÚSQUEDAS RETROSPECTIVAS NACIONALES</vt:lpstr>
      <vt:lpstr>Presentación de PowerPoint</vt:lpstr>
      <vt:lpstr>BÚSQUEDAS RETROSPECTIVAS INTERNACIONALES</vt:lpstr>
      <vt:lpstr>Tabla Resumen 2024</vt:lpstr>
      <vt:lpstr>Presentación de PowerPoint</vt:lpstr>
      <vt:lpstr>¡Vuestra opinión es importante!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García Bueno, María Jesús</dc:creator>
  <cp:lastModifiedBy>Martínez De La Rocha, Ana Luisa</cp:lastModifiedBy>
  <cp:revision>12</cp:revision>
  <dcterms:created xsi:type="dcterms:W3CDTF">2024-10-10T17:15:52Z</dcterms:created>
  <dcterms:modified xsi:type="dcterms:W3CDTF">2025-04-22T10:04:45Z</dcterms:modified>
</cp:coreProperties>
</file>