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7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1F4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5DD6D-F37E-43D1-BAF5-D449EBD13E37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3F2D6-853F-4471-887B-23749E688A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351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B3F2D6-853F-4471-887B-23749E688A6E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962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mailto:ciudadano@oepm.es" TargetMode="External"/><Relationship Id="rId2" Type="http://schemas.openxmlformats.org/officeDocument/2006/relationships/hyperlink" Target="https://www.oepm.es/es/qsf/index.html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hyperlink" Target="http://www.oepm.es/" TargetMode="External"/><Relationship Id="rId7" Type="http://schemas.openxmlformats.org/officeDocument/2006/relationships/hyperlink" Target="https://twitter.com/oepm_es" TargetMode="External"/><Relationship Id="rId12" Type="http://schemas.openxmlformats.org/officeDocument/2006/relationships/hyperlink" Target="https://www.youtube.com/user/CanalOEPM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hyperlink" Target="https://www.instagram.com/oepm.es/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www.linkedin.com/company/429115/admin/dashboard/" TargetMode="Externa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28650" y="1122363"/>
            <a:ext cx="7886700" cy="3026201"/>
          </a:xfrm>
        </p:spPr>
        <p:txBody>
          <a:bodyPr anchor="b"/>
          <a:lstStyle>
            <a:lvl1pPr algn="l">
              <a:defRPr sz="7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28650" y="4523874"/>
            <a:ext cx="7886700" cy="1465035"/>
          </a:xfrm>
        </p:spPr>
        <p:txBody>
          <a:bodyPr/>
          <a:lstStyle>
            <a:lvl1pPr marL="257175" marR="0" indent="-2571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8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1500" b="1" kern="120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[Nombre y Apellidos]                                                                                                                            [Cargo/Departamento/Unidad/División/Área/Servicio]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1500" b="1" kern="120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[Fecha]</a:t>
            </a:r>
          </a:p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498186" y="4228988"/>
            <a:ext cx="8645815" cy="46121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3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87425"/>
            <a:ext cx="2949178" cy="141530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402732"/>
            <a:ext cx="2949178" cy="34662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24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099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700391"/>
            <a:ext cx="1971675" cy="547657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700391"/>
            <a:ext cx="5800725" cy="547657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986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sugeren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28650" y="774357"/>
            <a:ext cx="7886700" cy="2735606"/>
          </a:xfrm>
        </p:spPr>
        <p:txBody>
          <a:bodyPr anchor="b"/>
          <a:lstStyle>
            <a:lvl1pPr algn="l">
              <a:defRPr sz="45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sz="7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¡Vuestra opinión es importante!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28650" y="3602038"/>
            <a:ext cx="7886700" cy="2386870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lnSpc>
                <a:spcPct val="120000"/>
              </a:lnSpc>
            </a:pP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Estaremos encantados de recibir vuestras </a:t>
            </a:r>
            <a:r>
              <a:rPr lang="es-E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sugerencias </a:t>
            </a: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través del formulario de nuestra página web:</a:t>
            </a:r>
          </a:p>
          <a:p>
            <a:pPr algn="just">
              <a:lnSpc>
                <a:spcPct val="120000"/>
              </a:lnSpc>
            </a:pP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https://www.oepm.es/es/qsf/index.html</a:t>
            </a:r>
            <a:endParaRPr lang="es-ES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 smtClean="0"/>
          </a:p>
          <a:p>
            <a:r>
              <a:rPr lang="es-ES" dirty="0" smtClean="0"/>
              <a:t>O escribiendo un correo a: </a:t>
            </a: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ciudadano@oepm.es</a:t>
            </a:r>
            <a:endParaRPr lang="es-ES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371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positiva final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Rectángulo 12"/>
          <p:cNvSpPr/>
          <p:nvPr userDrawn="1"/>
        </p:nvSpPr>
        <p:spPr>
          <a:xfrm>
            <a:off x="0" y="1"/>
            <a:ext cx="977630" cy="7782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7" t="22745" r="8455" b="42529"/>
          <a:stretch/>
        </p:blipFill>
        <p:spPr>
          <a:xfrm>
            <a:off x="1223860" y="2003971"/>
            <a:ext cx="6734279" cy="1585282"/>
          </a:xfrm>
          <a:prstGeom prst="rect">
            <a:avLst/>
          </a:prstGeom>
        </p:spPr>
      </p:pic>
      <p:pic>
        <p:nvPicPr>
          <p:cNvPr id="15" name="Imagen 14">
            <a:hlinkClick r:id="rId3"/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51" r="-142" b="27337"/>
          <a:stretch/>
        </p:blipFill>
        <p:spPr>
          <a:xfrm>
            <a:off x="1534262" y="4686735"/>
            <a:ext cx="2565797" cy="663140"/>
          </a:xfrm>
          <a:prstGeom prst="rect">
            <a:avLst/>
          </a:prstGeom>
        </p:spPr>
      </p:pic>
      <p:pic>
        <p:nvPicPr>
          <p:cNvPr id="16" name="Imagen 15">
            <a:hlinkClick r:id="rId5"/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6" t="2888" r="17430"/>
          <a:stretch/>
        </p:blipFill>
        <p:spPr>
          <a:xfrm>
            <a:off x="1611051" y="5485936"/>
            <a:ext cx="814315" cy="644738"/>
          </a:xfrm>
          <a:prstGeom prst="rect">
            <a:avLst/>
          </a:prstGeom>
        </p:spPr>
      </p:pic>
      <p:pic>
        <p:nvPicPr>
          <p:cNvPr id="17" name="Imagen 16">
            <a:hlinkClick r:id="rId7"/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64" t="31769" r="40485" b="29327"/>
          <a:stretch/>
        </p:blipFill>
        <p:spPr>
          <a:xfrm>
            <a:off x="2803097" y="5497226"/>
            <a:ext cx="763982" cy="719041"/>
          </a:xfrm>
          <a:prstGeom prst="rect">
            <a:avLst/>
          </a:prstGeom>
        </p:spPr>
      </p:pic>
      <p:pic>
        <p:nvPicPr>
          <p:cNvPr id="18" name="Imagen 17">
            <a:hlinkClick r:id="rId9"/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83" t="24769" r="34455" b="25090"/>
          <a:stretch/>
        </p:blipFill>
        <p:spPr>
          <a:xfrm>
            <a:off x="3791687" y="5441199"/>
            <a:ext cx="831598" cy="750245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4" t="47449" r="48266" b="40187"/>
          <a:stretch/>
        </p:blipFill>
        <p:spPr>
          <a:xfrm>
            <a:off x="4983733" y="5503229"/>
            <a:ext cx="619793" cy="627444"/>
          </a:xfrm>
          <a:prstGeom prst="rect">
            <a:avLst/>
          </a:prstGeom>
        </p:spPr>
      </p:pic>
      <p:pic>
        <p:nvPicPr>
          <p:cNvPr id="20" name="Imagen 19">
            <a:hlinkClick r:id="rId12"/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2" r="12901" b="4286"/>
          <a:stretch/>
        </p:blipFill>
        <p:spPr>
          <a:xfrm>
            <a:off x="6094876" y="5499275"/>
            <a:ext cx="899501" cy="692169"/>
          </a:xfrm>
          <a:prstGeom prst="rect">
            <a:avLst/>
          </a:prstGeom>
        </p:spPr>
      </p:pic>
      <p:cxnSp>
        <p:nvCxnSpPr>
          <p:cNvPr id="21" name="Conector recto 20"/>
          <p:cNvCxnSpPr/>
          <p:nvPr userDrawn="1"/>
        </p:nvCxnSpPr>
        <p:spPr>
          <a:xfrm>
            <a:off x="1335313" y="4544119"/>
            <a:ext cx="2599" cy="232666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 userDrawn="1"/>
        </p:nvSpPr>
        <p:spPr>
          <a:xfrm>
            <a:off x="2425366" y="1"/>
            <a:ext cx="1970171" cy="7782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56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 dirty="0" smtClean="0"/>
              <a:t>Fin de la presentación</a:t>
            </a:r>
            <a:endParaRPr lang="es-ES" dirty="0"/>
          </a:p>
        </p:txBody>
      </p:sp>
      <p:sp>
        <p:nvSpPr>
          <p:cNvPr id="8" name="7 Rectángulo"/>
          <p:cNvSpPr/>
          <p:nvPr userDrawn="1"/>
        </p:nvSpPr>
        <p:spPr>
          <a:xfrm>
            <a:off x="144000" y="6213601"/>
            <a:ext cx="835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b="1" i="1" dirty="0" smtClean="0">
                <a:solidFill>
                  <a:srgbClr val="376092"/>
                </a:solidFill>
              </a:rPr>
              <a:t>Oficina Española de Patentes y Marcas, O.A. (OEPM)</a:t>
            </a:r>
            <a:endParaRPr lang="es-ES" sz="1800" b="1" i="1" dirty="0">
              <a:solidFill>
                <a:srgbClr val="376092"/>
              </a:solidFill>
            </a:endParaRPr>
          </a:p>
        </p:txBody>
      </p:sp>
      <p:grpSp>
        <p:nvGrpSpPr>
          <p:cNvPr id="5" name="4 Grupo"/>
          <p:cNvGrpSpPr/>
          <p:nvPr userDrawn="1"/>
        </p:nvGrpSpPr>
        <p:grpSpPr>
          <a:xfrm>
            <a:off x="1406376" y="2001600"/>
            <a:ext cx="6300586" cy="1080000"/>
            <a:chOff x="1561824" y="2001600"/>
            <a:chExt cx="6300586" cy="1080000"/>
          </a:xfrm>
        </p:grpSpPr>
        <p:pic>
          <p:nvPicPr>
            <p:cNvPr id="6" name="5 Imagen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358"/>
            <a:stretch/>
          </p:blipFill>
          <p:spPr>
            <a:xfrm>
              <a:off x="5449824" y="2001600"/>
              <a:ext cx="2412586" cy="1080000"/>
            </a:xfrm>
            <a:prstGeom prst="rect">
              <a:avLst/>
            </a:prstGeom>
          </p:spPr>
        </p:pic>
        <p:pic>
          <p:nvPicPr>
            <p:cNvPr id="9" name="8 Imagen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1824" y="2001600"/>
              <a:ext cx="3888000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3477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175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05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35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85397"/>
            <a:ext cx="7886700" cy="148815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2373550"/>
            <a:ext cx="3886200" cy="38034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2373549"/>
            <a:ext cx="3886200" cy="38034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60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768486"/>
            <a:ext cx="7886700" cy="145914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2305456"/>
            <a:ext cx="3868340" cy="62256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928026"/>
            <a:ext cx="3868340" cy="32616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2305456"/>
            <a:ext cx="3887391" cy="62256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928024"/>
            <a:ext cx="3887391" cy="326163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75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87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51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87425"/>
            <a:ext cx="2949178" cy="152231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99551" y="995364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509736"/>
            <a:ext cx="2949178" cy="335925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82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12" y="-4966"/>
            <a:ext cx="2532824" cy="791508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885396"/>
            <a:ext cx="7886700" cy="1973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2957384"/>
            <a:ext cx="7886700" cy="321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036" y="269241"/>
            <a:ext cx="834437" cy="34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0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3" r:id="rId13"/>
    <p:sldLayoutId id="2147483655" r:id="rId14"/>
    <p:sldLayoutId id="2147483664" r:id="rId1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iudadano@oepm.es" TargetMode="External"/><Relationship Id="rId2" Type="http://schemas.openxmlformats.org/officeDocument/2006/relationships/hyperlink" Target="https://www.oepm.es/es/qsf/index.html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/>
          </p:cNvSpPr>
          <p:nvPr/>
        </p:nvSpPr>
        <p:spPr>
          <a:xfrm>
            <a:off x="1750423" y="2330161"/>
            <a:ext cx="6648995" cy="16950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Examinador de Guardia</a:t>
            </a:r>
            <a:r>
              <a:rPr kumimoji="0" lang="es-ES" sz="5400" b="1" i="0" u="none" strike="noStrike" kern="1200" cap="none" spc="0" normalizeH="0" noProof="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de Patentes</a:t>
            </a:r>
            <a:endParaRPr kumimoji="0" lang="es-ES" sz="5400" b="1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12162" y="4540464"/>
            <a:ext cx="201520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</a:t>
            </a:r>
            <a:endParaRPr kumimoji="0" lang="es-ES" sz="6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52877" y="1472796"/>
            <a:ext cx="75276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Encuesta </a:t>
            </a: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Satisfacción de Usuarios de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57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395" y="2024845"/>
            <a:ext cx="5346594" cy="3156766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 bwMode="auto">
          <a:xfrm>
            <a:off x="2668479" y="1669956"/>
            <a:ext cx="3834426" cy="270030"/>
          </a:xfrm>
          <a:prstGeom prst="rect">
            <a:avLst/>
          </a:prstGeom>
          <a:solidFill>
            <a:srgbClr val="FFD44B"/>
          </a:solidFill>
          <a:ln w="12700" cap="flat" cmpd="sng" algn="ctr">
            <a:solidFill>
              <a:srgbClr val="F5C849"/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>
              <a:defRPr/>
            </a:pPr>
            <a:r>
              <a:rPr lang="en-GB" sz="2000" kern="0" dirty="0">
                <a:solidFill>
                  <a:srgbClr val="1F497D">
                    <a:lumMod val="50000"/>
                  </a:srgbClr>
                </a:solidFill>
              </a:rPr>
              <a:t>RECOMENDACIÓN DEL SERVICIO</a:t>
            </a:r>
          </a:p>
        </p:txBody>
      </p:sp>
    </p:spTree>
    <p:extLst>
      <p:ext uri="{BB962C8B-B14F-4D97-AF65-F5344CB8AC3E}">
        <p14:creationId xmlns:p14="http://schemas.microsoft.com/office/powerpoint/2010/main" val="157682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95597"/>
              </p:ext>
            </p:extLst>
          </p:nvPr>
        </p:nvGraphicFramePr>
        <p:xfrm>
          <a:off x="1331640" y="1646798"/>
          <a:ext cx="6480720" cy="4349871"/>
        </p:xfrm>
        <a:graphic>
          <a:graphicData uri="http://schemas.openxmlformats.org/drawingml/2006/table">
            <a:tbl>
              <a:tblPr/>
              <a:tblGrid>
                <a:gridCol w="798598">
                  <a:extLst>
                    <a:ext uri="{9D8B030D-6E8A-4147-A177-3AD203B41FA5}">
                      <a16:colId xmlns:a16="http://schemas.microsoft.com/office/drawing/2014/main" val="2779379126"/>
                    </a:ext>
                  </a:extLst>
                </a:gridCol>
                <a:gridCol w="5682122">
                  <a:extLst>
                    <a:ext uri="{9D8B030D-6E8A-4147-A177-3AD203B41FA5}">
                      <a16:colId xmlns:a16="http://schemas.microsoft.com/office/drawing/2014/main" val="3838485122"/>
                    </a:ext>
                  </a:extLst>
                </a:gridCol>
              </a:tblGrid>
              <a:tr h="5393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Creo que es posible mejorar este servicio y/o los servicios prestados por la OEPM en general. Propongo lo que sigue: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67345"/>
                  </a:ext>
                </a:extLst>
              </a:tr>
              <a:tr h="24041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Nº de veces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Contenido de la respuestas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127979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 smtClean="0">
                          <a:effectLst/>
                          <a:latin typeface="+mn-lt"/>
                        </a:rPr>
                        <a:t>Comentario </a:t>
                      </a:r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de </a:t>
                      </a:r>
                      <a:r>
                        <a:rPr lang="es-ES" sz="1400" b="0" i="0" u="none" strike="noStrike" dirty="0" smtClean="0">
                          <a:effectLst/>
                          <a:latin typeface="+mn-lt"/>
                        </a:rPr>
                        <a:t>satisfacción/felicitación</a:t>
                      </a:r>
                      <a:endParaRPr lang="es-E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882085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Mejora del sistema de cita previa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130953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Mejora manuales y agilizar burocracia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869065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 err="1">
                          <a:effectLst/>
                          <a:latin typeface="+mn-lt"/>
                        </a:rPr>
                        <a:t>Tutorizar</a:t>
                      </a:r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 los procesos con un solo examinador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786010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Propuesta de videos tutoriales de como hacer una patente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153698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Propuesta de uso de llamadas por </a:t>
                      </a:r>
                      <a:r>
                        <a:rPr lang="es-ES" sz="1400" b="0" i="0" u="none" strike="noStrike" dirty="0" smtClean="0">
                          <a:effectLst/>
                          <a:latin typeface="+mn-lt"/>
                        </a:rPr>
                        <a:t>WhatsApp</a:t>
                      </a:r>
                      <a:endParaRPr lang="es-E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345366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Reducir tiempo para atender las llamadas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383359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 smtClean="0">
                          <a:effectLst/>
                          <a:latin typeface="+mn-lt"/>
                        </a:rPr>
                        <a:t>Usurpación </a:t>
                      </a:r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de invenciones por parte de agentes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2776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Mayor difusión e información sobre PI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955335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Facilitar la información recibida por </a:t>
                      </a:r>
                      <a:r>
                        <a:rPr lang="es-ES" sz="1400" b="0" i="0" u="none" strike="noStrike" dirty="0" err="1">
                          <a:effectLst/>
                          <a:latin typeface="+mn-lt"/>
                        </a:rPr>
                        <a:t>tlf</a:t>
                      </a:r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. en un email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393312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Mejora de atención en las sedes sin </a:t>
                      </a:r>
                      <a:r>
                        <a:rPr lang="es-ES" sz="1400" b="0" i="0" u="none" strike="noStrike" dirty="0" smtClean="0">
                          <a:effectLst/>
                          <a:latin typeface="+mn-lt"/>
                        </a:rPr>
                        <a:t>remitir </a:t>
                      </a:r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a Madrid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695862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Dificultad para contactar con el examinador de guardia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343925"/>
                  </a:ext>
                </a:extLst>
              </a:tr>
              <a:tr h="25990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effectLst/>
                          <a:latin typeface="+mn-lt"/>
                        </a:rPr>
                        <a:t>Propuesta de un servicio de puesta en contacto inventores con empresas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79493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 bwMode="auto">
          <a:xfrm>
            <a:off x="2602856" y="1251056"/>
            <a:ext cx="3938289" cy="270030"/>
          </a:xfrm>
          <a:prstGeom prst="rect">
            <a:avLst/>
          </a:prstGeom>
          <a:solidFill>
            <a:srgbClr val="FFD44B"/>
          </a:solidFill>
          <a:ln w="12700" cap="flat" cmpd="sng" algn="ctr">
            <a:solidFill>
              <a:srgbClr val="F5C849"/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>
              <a:defRPr/>
            </a:pPr>
            <a:r>
              <a:rPr lang="en-GB" sz="2000" kern="0" dirty="0">
                <a:solidFill>
                  <a:srgbClr val="1F497D">
                    <a:lumMod val="50000"/>
                  </a:srgbClr>
                </a:solidFill>
              </a:rPr>
              <a:t>PROPUESTAS DE MEJORA</a:t>
            </a:r>
          </a:p>
        </p:txBody>
      </p:sp>
    </p:spTree>
    <p:extLst>
      <p:ext uri="{BB962C8B-B14F-4D97-AF65-F5344CB8AC3E}">
        <p14:creationId xmlns:p14="http://schemas.microsoft.com/office/powerpoint/2010/main" val="140058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725330"/>
              </p:ext>
            </p:extLst>
          </p:nvPr>
        </p:nvGraphicFramePr>
        <p:xfrm>
          <a:off x="1441240" y="3104964"/>
          <a:ext cx="6165151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dirty="0" smtClean="0"/>
                        <a:t>Aspectos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dirty="0" smtClean="0"/>
                        <a:t>del Servicio</a:t>
                      </a:r>
                      <a:endParaRPr lang="es-ES" sz="15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400" kern="1200" dirty="0" smtClean="0"/>
                        <a:t>satisfechos /</a:t>
                      </a:r>
                    </a:p>
                    <a:p>
                      <a:pPr marL="0" algn="ctr" defTabSz="914400" rtl="0" eaLnBrk="1" latinLnBrk="0" hangingPunct="1"/>
                      <a:r>
                        <a:rPr lang="es-ES" sz="1400" kern="1200" dirty="0" smtClean="0"/>
                        <a:t>de acuerdo</a:t>
                      </a:r>
                      <a:endParaRPr lang="es-ES" sz="14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400" kern="1200" dirty="0" smtClean="0"/>
                        <a:t>insatisfechos/</a:t>
                      </a:r>
                    </a:p>
                    <a:p>
                      <a:pPr marL="0" algn="ctr" defTabSz="914400" rtl="0" eaLnBrk="1" latinLnBrk="0" hangingPunct="1"/>
                      <a:r>
                        <a:rPr lang="es-ES" sz="1400" kern="1200" dirty="0" smtClean="0"/>
                        <a:t>en desacuerdo</a:t>
                      </a:r>
                      <a:endParaRPr lang="es-ES" sz="14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0" dirty="0" smtClean="0"/>
                        <a:t>TRATO RECIBIDO</a:t>
                      </a:r>
                      <a:endParaRPr lang="es-ES" sz="1700" b="1" kern="0" dirty="0">
                        <a:solidFill>
                          <a:srgbClr val="004F9E"/>
                        </a:solidFill>
                        <a:latin typeface="Calibri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0" dirty="0" smtClean="0"/>
                        <a:t>98%</a:t>
                      </a:r>
                      <a:endParaRPr lang="es-ES" sz="1700" b="1" kern="0" dirty="0" smtClean="0">
                        <a:solidFill>
                          <a:srgbClr val="004F9E"/>
                        </a:solidFill>
                        <a:latin typeface="Calibri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0" kern="0" dirty="0" smtClean="0"/>
                        <a:t>1%</a:t>
                      </a:r>
                      <a:endParaRPr lang="es-ES" sz="1700" b="0" kern="0" dirty="0" smtClean="0">
                        <a:solidFill>
                          <a:srgbClr val="004F9E"/>
                        </a:solidFill>
                        <a:latin typeface="Calibri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0" dirty="0" smtClean="0"/>
                        <a:t>CLARIDAD DE LA INFORMACIÓN</a:t>
                      </a:r>
                      <a:endParaRPr lang="es-ES" sz="1700" b="1" kern="0" dirty="0" smtClean="0">
                        <a:solidFill>
                          <a:srgbClr val="004F9E"/>
                        </a:solidFill>
                        <a:latin typeface="Calibri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0" dirty="0" smtClean="0"/>
                        <a:t>98%</a:t>
                      </a:r>
                      <a:endParaRPr lang="es-ES" sz="1700" b="1" kern="0" dirty="0" smtClean="0">
                        <a:solidFill>
                          <a:srgbClr val="004F9E"/>
                        </a:solidFill>
                        <a:latin typeface="Calibri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0" kern="0" dirty="0" smtClean="0"/>
                        <a:t>1%</a:t>
                      </a:r>
                      <a:endParaRPr lang="es-ES" sz="1700" b="0" kern="0" dirty="0" smtClean="0">
                        <a:solidFill>
                          <a:srgbClr val="004F9E"/>
                        </a:solidFill>
                        <a:latin typeface="Calibri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UTILIDAD DE LA INFORMACIÓN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0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0" dirty="0" smtClean="0"/>
                        <a:t>APRENDIZAJE</a:t>
                      </a:r>
                      <a:r>
                        <a:rPr lang="es-ES" sz="1700" b="1" kern="0" baseline="0" dirty="0" smtClean="0"/>
                        <a:t> PARA NUEVAS CONSULTAS</a:t>
                      </a:r>
                      <a:endParaRPr lang="es-ES" sz="1700" b="1" kern="0" dirty="0" smtClean="0">
                        <a:solidFill>
                          <a:srgbClr val="004F9E"/>
                        </a:solidFill>
                        <a:latin typeface="Calibri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0" dirty="0" smtClean="0"/>
                        <a:t>95%</a:t>
                      </a:r>
                      <a:endParaRPr lang="es-ES" sz="1700" b="1" kern="0" dirty="0" smtClean="0">
                        <a:solidFill>
                          <a:srgbClr val="004F9E"/>
                        </a:solidFill>
                        <a:latin typeface="Calibri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0" kern="0" dirty="0" smtClean="0"/>
                        <a:t>2%</a:t>
                      </a:r>
                      <a:endParaRPr lang="es-ES" sz="1700" b="0" kern="0" dirty="0" smtClean="0">
                        <a:solidFill>
                          <a:srgbClr val="004F9E"/>
                        </a:solidFill>
                        <a:latin typeface="Calibri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r"/>
                      <a:r>
                        <a:rPr lang="es-ES" sz="1700" b="1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RECOMENDACIÓN DEL SERVICIO</a:t>
                      </a:r>
                      <a:endParaRPr lang="es-ES" sz="1700" b="1" kern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FFD4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es-ES" sz="1700" b="1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FFD4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  <a:endParaRPr lang="es-ES" sz="1700" b="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rgbClr val="FFD4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/>
          </p:nvPr>
        </p:nvGraphicFramePr>
        <p:xfrm>
          <a:off x="3046036" y="1754814"/>
          <a:ext cx="2955561" cy="1188720"/>
        </p:xfrm>
        <a:graphic>
          <a:graphicData uri="http://schemas.openxmlformats.org/drawingml/2006/table">
            <a:tbl>
              <a:tblPr firstRow="1" bandRow="1"/>
              <a:tblGrid>
                <a:gridCol w="1753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Canal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de Entrada</a:t>
                      </a:r>
                      <a:endParaRPr lang="es-E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C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Participantes </a:t>
                      </a:r>
                    </a:p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en Encuesta</a:t>
                      </a:r>
                      <a:endParaRPr lang="es-E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s-E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Presencial</a:t>
                      </a:r>
                      <a:endParaRPr lang="es-E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C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lang="es-E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C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270940"/>
                  </a:ext>
                </a:extLst>
              </a:tr>
              <a:tr h="2514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 teléfono</a:t>
                      </a:r>
                      <a:endParaRPr lang="es-E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C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dirty="0" smtClean="0">
                          <a:latin typeface="+mn-lt"/>
                        </a:rPr>
                        <a:t>71%</a:t>
                      </a:r>
                      <a:endParaRPr lang="es-ES" sz="1200" dirty="0"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C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 correo electrónico</a:t>
                      </a:r>
                      <a:endParaRPr lang="es-E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C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dirty="0" smtClean="0">
                          <a:latin typeface="+mn-lt"/>
                        </a:rPr>
                        <a:t>4%</a:t>
                      </a:r>
                      <a:endParaRPr lang="es-ES" sz="1200" dirty="0"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AAC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1 Título"/>
          <p:cNvSpPr txBox="1">
            <a:spLocks/>
          </p:cNvSpPr>
          <p:nvPr/>
        </p:nvSpPr>
        <p:spPr bwMode="auto">
          <a:xfrm>
            <a:off x="3158836" y="1219639"/>
            <a:ext cx="2558933" cy="378042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>
                <a:solidFill>
                  <a:prstClr val="white"/>
                </a:solidFill>
              </a:rPr>
              <a:t>TABLA RESUMEN 2024</a:t>
            </a:r>
          </a:p>
        </p:txBody>
      </p:sp>
      <p:sp>
        <p:nvSpPr>
          <p:cNvPr id="6" name="3 CuadroTexto"/>
          <p:cNvSpPr txBox="1"/>
          <p:nvPr/>
        </p:nvSpPr>
        <p:spPr>
          <a:xfrm>
            <a:off x="1547664" y="5589241"/>
            <a:ext cx="50765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900" i="1" dirty="0">
                <a:solidFill>
                  <a:prstClr val="black"/>
                </a:solidFill>
              </a:rPr>
              <a:t>* Porcentajes en cada respuesta excluyendo usuarios participantes que han contestado “Neutral”</a:t>
            </a:r>
            <a:endParaRPr lang="en-GB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6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3418779" y="1218024"/>
            <a:ext cx="2387907" cy="378042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1500" kern="0" dirty="0">
                <a:solidFill>
                  <a:prstClr val="white"/>
                </a:solidFill>
              </a:rPr>
              <a:t>COMPARATIVA 2021-2024</a:t>
            </a:r>
          </a:p>
        </p:txBody>
      </p:sp>
      <p:sp>
        <p:nvSpPr>
          <p:cNvPr id="7" name="3 CuadroTexto"/>
          <p:cNvSpPr txBox="1"/>
          <p:nvPr/>
        </p:nvSpPr>
        <p:spPr>
          <a:xfrm>
            <a:off x="1979712" y="5643247"/>
            <a:ext cx="41584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900" i="1" dirty="0">
                <a:solidFill>
                  <a:prstClr val="black"/>
                </a:solidFill>
              </a:rPr>
              <a:t>* P</a:t>
            </a:r>
            <a:r>
              <a:rPr lang="es-ES" sz="788" i="1" dirty="0">
                <a:solidFill>
                  <a:prstClr val="black"/>
                </a:solidFill>
              </a:rPr>
              <a:t>orcentajes en cada respuesta excluyendo usuarios participantes que han contestado “Neutral”</a:t>
            </a:r>
            <a:endParaRPr lang="en-GB" sz="788" dirty="0">
              <a:solidFill>
                <a:prstClr val="black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458237"/>
              </p:ext>
            </p:extLst>
          </p:nvPr>
        </p:nvGraphicFramePr>
        <p:xfrm>
          <a:off x="1912395" y="1710430"/>
          <a:ext cx="5400675" cy="2025649"/>
        </p:xfrm>
        <a:graphic>
          <a:graphicData uri="http://schemas.openxmlformats.org/drawingml/2006/table">
            <a:tbl>
              <a:tblPr/>
              <a:tblGrid>
                <a:gridCol w="3114675">
                  <a:extLst>
                    <a:ext uri="{9D8B030D-6E8A-4147-A177-3AD203B41FA5}">
                      <a16:colId xmlns:a16="http://schemas.microsoft.com/office/drawing/2014/main" val="61491313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52079235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9799082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48208658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539865742"/>
                    </a:ext>
                  </a:extLst>
                </a:gridCol>
              </a:tblGrid>
              <a:tr h="36842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ES" sz="14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264793"/>
                  </a:ext>
                </a:extLst>
              </a:tr>
              <a:tr h="23674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1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Aspectos del </a:t>
                      </a:r>
                      <a:r>
                        <a:rPr lang="es-ES" sz="12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Servicio (satisfactorio)</a:t>
                      </a:r>
                      <a:endParaRPr lang="es-ES" sz="1200" b="1" i="1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  <a:endParaRPr lang="es-ES" sz="11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  <a:endParaRPr lang="es-ES" sz="11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846036"/>
                  </a:ext>
                </a:extLst>
              </a:tr>
              <a:tr h="236747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TRATO RECIBIDO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503635"/>
                  </a:ext>
                </a:extLst>
              </a:tr>
              <a:tr h="236747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CLARIDAD DE LA INFORMACIÓN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7249"/>
                  </a:ext>
                </a:extLst>
              </a:tr>
              <a:tr h="236747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UTILIDAD DE LA INFORMACIÓN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113087"/>
                  </a:ext>
                </a:extLst>
              </a:tr>
              <a:tr h="236747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APRENDIZAJE PARA NUEVAS CONSULTAS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154641"/>
                  </a:ext>
                </a:extLst>
              </a:tr>
              <a:tr h="236747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RECOMENDACIÓN DEL SERVICIO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132600"/>
                  </a:ext>
                </a:extLst>
              </a:tr>
              <a:tr h="236747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916279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43648"/>
              </p:ext>
            </p:extLst>
          </p:nvPr>
        </p:nvGraphicFramePr>
        <p:xfrm>
          <a:off x="1912395" y="3623475"/>
          <a:ext cx="5400675" cy="1749743"/>
        </p:xfrm>
        <a:graphic>
          <a:graphicData uri="http://schemas.openxmlformats.org/drawingml/2006/table">
            <a:tbl>
              <a:tblPr/>
              <a:tblGrid>
                <a:gridCol w="3114675">
                  <a:extLst>
                    <a:ext uri="{9D8B030D-6E8A-4147-A177-3AD203B41FA5}">
                      <a16:colId xmlns:a16="http://schemas.microsoft.com/office/drawing/2014/main" val="228610247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96224722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852967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869173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468859654"/>
                    </a:ext>
                  </a:extLst>
                </a:gridCol>
              </a:tblGrid>
              <a:tr h="27356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ES" sz="14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00490"/>
                  </a:ext>
                </a:extLst>
              </a:tr>
              <a:tr h="24602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1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Aspectos del </a:t>
                      </a:r>
                      <a:r>
                        <a:rPr lang="es-ES" sz="12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Servicio</a:t>
                      </a:r>
                      <a:r>
                        <a:rPr lang="es-ES" sz="1200" b="1" i="1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s-ES" sz="12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insatisfactorio)</a:t>
                      </a:r>
                      <a:endParaRPr lang="es-ES" sz="1200" b="1" i="1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  <a:endParaRPr lang="es-ES" sz="11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  <a:endParaRPr lang="es-ES" sz="11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  <a:endParaRPr lang="es-ES" sz="11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  <a:endParaRPr lang="es-ES" sz="11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250068"/>
                  </a:ext>
                </a:extLst>
              </a:tr>
              <a:tr h="246029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TRATO RECIBIDO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90636"/>
                  </a:ext>
                </a:extLst>
              </a:tr>
              <a:tr h="246029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CLARIDAD DE LA INFORMACIÓN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599654"/>
                  </a:ext>
                </a:extLst>
              </a:tr>
              <a:tr h="246029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UTILIDAD DE LA INFORMACIÓN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244011"/>
                  </a:ext>
                </a:extLst>
              </a:tr>
              <a:tr h="246029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APRENDIZAJE PARA NUEVAS CONSULTAS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363830"/>
                  </a:ext>
                </a:extLst>
              </a:tr>
              <a:tr h="246029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+mn-lt"/>
                        </a:rPr>
                        <a:t>RECOMENDACIÓN DEL SERVICIO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s-ES" sz="1100" b="1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s-ES" sz="11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508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3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1228770" y="1942101"/>
            <a:ext cx="6858000" cy="1458161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3300" kern="0" dirty="0">
                <a:solidFill>
                  <a:prstClr val="white"/>
                </a:solidFill>
              </a:rPr>
              <a:t>FIN </a:t>
            </a:r>
          </a:p>
          <a:p>
            <a:r>
              <a:rPr lang="es-ES" sz="3300" kern="0" dirty="0">
                <a:solidFill>
                  <a:prstClr val="white"/>
                </a:solidFill>
              </a:rPr>
              <a:t>DEL INFORME RESUMEN DE RESULTADOS</a:t>
            </a:r>
            <a:endParaRPr lang="en-GB" sz="3300" b="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10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7200" b="1" dirty="0">
                <a:solidFill>
                  <a:srgbClr val="002060"/>
                </a:solidFill>
              </a:rPr>
              <a:t>¡Vuestra opinión es importante!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s-ES" dirty="0">
                <a:solidFill>
                  <a:srgbClr val="002060"/>
                </a:solidFill>
              </a:rPr>
              <a:t>Estaremos encantados de recibir vuestras </a:t>
            </a:r>
            <a:r>
              <a:rPr lang="es-ES" sz="2100" b="1" dirty="0">
                <a:solidFill>
                  <a:srgbClr val="002060"/>
                </a:solidFill>
              </a:rPr>
              <a:t>sugerencias</a:t>
            </a:r>
            <a:r>
              <a:rPr lang="es-ES" sz="788" dirty="0">
                <a:solidFill>
                  <a:srgbClr val="002060"/>
                </a:solidFill>
              </a:rPr>
              <a:t> </a:t>
            </a:r>
            <a:r>
              <a:rPr lang="es-ES" dirty="0">
                <a:solidFill>
                  <a:srgbClr val="002060"/>
                </a:solidFill>
              </a:rPr>
              <a:t>a través del formulario de nuestra página web:</a:t>
            </a:r>
          </a:p>
          <a:p>
            <a:pPr algn="just">
              <a:lnSpc>
                <a:spcPct val="120000"/>
              </a:lnSpc>
            </a:pPr>
            <a:r>
              <a:rPr lang="es-ES" dirty="0">
                <a:solidFill>
                  <a:srgbClr val="002060"/>
                </a:solidFill>
                <a:hlinkClick r:id="rId2"/>
              </a:rPr>
              <a:t>https://www.oepm.es/es/qsf/index.html</a:t>
            </a:r>
            <a:endParaRPr lang="es-ES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endParaRPr lang="es-ES" sz="1200" dirty="0"/>
          </a:p>
          <a:p>
            <a:r>
              <a:rPr lang="es-ES" dirty="0">
                <a:solidFill>
                  <a:srgbClr val="002060"/>
                </a:solidFill>
              </a:rPr>
              <a:t>O escribiendo un correo a: </a:t>
            </a:r>
            <a:r>
              <a:rPr lang="es-ES" dirty="0">
                <a:solidFill>
                  <a:srgbClr val="002060"/>
                </a:solidFill>
                <a:hlinkClick r:id="rId3"/>
              </a:rPr>
              <a:t>ciudadano@oepm.es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54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320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806336" y="2170185"/>
            <a:ext cx="7381700" cy="3854901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14313" indent="-21431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s-ES" altLang="en-US" sz="1500" b="1" dirty="0">
              <a:latin typeface="Calibri"/>
              <a:ea typeface="Calibri"/>
              <a:cs typeface="Times New Roman"/>
            </a:endParaRPr>
          </a:p>
          <a:p>
            <a:pPr marL="557213" lvl="1" indent="-214313" algn="just" eaLnBrk="0" hangingPunct="0">
              <a:buFont typeface="Wingdings" panose="05000000000000000000" pitchFamily="2" charset="2"/>
              <a:buChar char="Ø"/>
            </a:pP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Periodo considerado: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1 de enero</a:t>
            </a:r>
            <a:r>
              <a:rPr lang="es-E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de 2024 al 31 de diciembre 2024.</a:t>
            </a:r>
          </a:p>
          <a:p>
            <a:pPr marL="557213" lvl="1" indent="-214313" algn="just" eaLnBrk="0" hangingPunct="0">
              <a:buFont typeface="Wingdings" panose="05000000000000000000" pitchFamily="2" charset="2"/>
              <a:buChar char="Ø"/>
            </a:pPr>
            <a:endParaRPr lang="es-ES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557213" lvl="1" indent="-214313" algn="just" eaLnBrk="0" hangingPunct="0">
              <a:buFont typeface="Wingdings" panose="05000000000000000000" pitchFamily="2" charset="2"/>
              <a:buChar char="Ø"/>
            </a:pP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Usuarios: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usuarios telefónicos y por correo electrónico del servicio de información de examinador de guardia de patentes.</a:t>
            </a:r>
          </a:p>
          <a:p>
            <a:pPr marL="557213" lvl="1" indent="-214313" algn="just" eaLnBrk="0" hangingPunct="0">
              <a:buFont typeface="Wingdings" panose="05000000000000000000" pitchFamily="2" charset="2"/>
              <a:buChar char="Ø"/>
            </a:pPr>
            <a:endParaRPr lang="es-ES" altLang="en-US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557213" lvl="1" indent="-214313" algn="just" eaLnBrk="0" hangingPunct="0">
              <a:buFont typeface="Wingdings" panose="05000000000000000000" pitchFamily="2" charset="2"/>
              <a:buChar char="Ø"/>
            </a:pP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Población: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880 </a:t>
            </a:r>
            <a:r>
              <a:rPr lang="es-E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(siendo 737 telefónicas,124 presenciales y 19 por email)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usuarios del servicio en 2024, de los cuales se ha enviado la encuesta a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620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usuarios.</a:t>
            </a:r>
          </a:p>
          <a:p>
            <a:pPr lvl="1" algn="just" eaLnBrk="0" hangingPunct="0"/>
            <a:endParaRPr lang="es-ES" altLang="en-US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Muestra: 133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cuestionarios (tasa de respuesta: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21,45%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)</a:t>
            </a:r>
          </a:p>
          <a:p>
            <a:pPr lvl="1" algn="just" eaLnBrk="0" hangingPunct="0"/>
            <a:endParaRPr lang="en-US" altLang="en-US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557213" lvl="1" indent="-214313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Para un </a:t>
            </a:r>
            <a:r>
              <a:rPr lang="es-ES" altLang="en-US" b="1" i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nivel de confianza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del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95%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el </a:t>
            </a:r>
            <a:r>
              <a:rPr lang="es-ES" altLang="en-US" b="1" i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margen de error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es del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7,5%.</a:t>
            </a:r>
            <a:endParaRPr lang="es-ES" altLang="en-US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500" b="1" dirty="0">
                <a:latin typeface="Calibri"/>
                <a:ea typeface="Calibri"/>
                <a:cs typeface="Times New Roman"/>
              </a:rPr>
              <a:t> </a:t>
            </a:r>
            <a:r>
              <a:rPr lang="es-ES" altLang="en-US" sz="1350" dirty="0">
                <a:latin typeface="Calibri"/>
                <a:ea typeface="Calibri"/>
                <a:cs typeface="Times New Roman"/>
              </a:rPr>
              <a:t>	</a:t>
            </a:r>
            <a:r>
              <a:rPr lang="es-ES" altLang="en-US" sz="1350" b="1" dirty="0">
                <a:latin typeface="Calibri"/>
                <a:ea typeface="Calibri"/>
                <a:cs typeface="Times New Roman"/>
              </a:rPr>
              <a:t>	</a:t>
            </a:r>
            <a:endParaRPr lang="en-US" altLang="en-US" sz="135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806336" y="1363287"/>
            <a:ext cx="7381700" cy="698269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400" kern="0" dirty="0">
                <a:solidFill>
                  <a:prstClr val="white"/>
                </a:solidFill>
              </a:rPr>
              <a:t>Ficha encuesta </a:t>
            </a:r>
            <a:r>
              <a:rPr lang="es-ES" sz="2400" b="0" kern="0" dirty="0">
                <a:solidFill>
                  <a:prstClr val="white"/>
                </a:solidFill>
              </a:rPr>
              <a:t>Examinador de Guardia de Patentes 2024</a:t>
            </a:r>
            <a:endParaRPr lang="en-GB" sz="2400" b="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40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547664" y="2587767"/>
            <a:ext cx="5994666" cy="2654573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600075" lvl="1" indent="-257175">
              <a:buFont typeface="Wingdings" panose="05000000000000000000" pitchFamily="2" charset="2"/>
              <a:buChar char="§"/>
            </a:pPr>
            <a:r>
              <a:rPr lang="es-ES" sz="2100" b="1" dirty="0">
                <a:solidFill>
                  <a:srgbClr val="002060"/>
                </a:solidFill>
                <a:latin typeface="Calibri"/>
              </a:rPr>
              <a:t>CANAL DE ENTRADA</a:t>
            </a:r>
          </a:p>
          <a:p>
            <a:pPr marL="600075" lvl="1" indent="-257175">
              <a:buFont typeface="Wingdings" panose="05000000000000000000" pitchFamily="2" charset="2"/>
              <a:buChar char="§"/>
            </a:pPr>
            <a:r>
              <a:rPr lang="es-ES" sz="2100" b="1" dirty="0" smtClean="0">
                <a:solidFill>
                  <a:srgbClr val="002060"/>
                </a:solidFill>
                <a:latin typeface="Calibri"/>
              </a:rPr>
              <a:t>ATENCIÓN</a:t>
            </a:r>
            <a:r>
              <a:rPr lang="es-ES" sz="2100" b="1" dirty="0" smtClean="0">
                <a:solidFill>
                  <a:srgbClr val="002060"/>
                </a:solidFill>
                <a:latin typeface="Calibri"/>
              </a:rPr>
              <a:t> RECIBIDA</a:t>
            </a:r>
            <a:endParaRPr lang="es-ES" sz="2100" b="1" dirty="0">
              <a:solidFill>
                <a:srgbClr val="002060"/>
              </a:solidFill>
              <a:latin typeface="Calibri"/>
            </a:endParaRPr>
          </a:p>
          <a:p>
            <a:pPr marL="600075" lvl="1" indent="-257175">
              <a:buFont typeface="Wingdings" panose="05000000000000000000" pitchFamily="2" charset="2"/>
              <a:buChar char="§"/>
            </a:pPr>
            <a:r>
              <a:rPr lang="es-ES" sz="2100" b="1" dirty="0">
                <a:solidFill>
                  <a:srgbClr val="002060"/>
                </a:solidFill>
                <a:latin typeface="Calibri"/>
              </a:rPr>
              <a:t>INFORMACIÓN RECIBIDA</a:t>
            </a:r>
          </a:p>
          <a:p>
            <a:pPr marL="942975" lvl="2" indent="-257175">
              <a:buFont typeface="Wingdings" panose="05000000000000000000" pitchFamily="2" charset="2"/>
              <a:buChar char="§"/>
            </a:pPr>
            <a:r>
              <a:rPr lang="es-ES" sz="2100" b="1" dirty="0">
                <a:solidFill>
                  <a:srgbClr val="002060"/>
                </a:solidFill>
                <a:latin typeface="Calibri"/>
              </a:rPr>
              <a:t>CLARIDAD</a:t>
            </a:r>
          </a:p>
          <a:p>
            <a:pPr marL="942975" lvl="2" indent="-257175">
              <a:buFont typeface="Wingdings" panose="05000000000000000000" pitchFamily="2" charset="2"/>
              <a:buChar char="§"/>
            </a:pPr>
            <a:r>
              <a:rPr lang="es-ES" sz="2100" b="1" dirty="0">
                <a:solidFill>
                  <a:srgbClr val="002060"/>
                </a:solidFill>
                <a:latin typeface="Calibri"/>
              </a:rPr>
              <a:t>UTILIDAD</a:t>
            </a:r>
          </a:p>
          <a:p>
            <a:pPr marL="600075" lvl="1" indent="-257175">
              <a:buFont typeface="Wingdings" panose="05000000000000000000" pitchFamily="2" charset="2"/>
              <a:buChar char="§"/>
            </a:pPr>
            <a:r>
              <a:rPr lang="es-ES" sz="2100" b="1" dirty="0">
                <a:solidFill>
                  <a:srgbClr val="002060"/>
                </a:solidFill>
                <a:latin typeface="Calibri"/>
              </a:rPr>
              <a:t>APRENDIZAJE PARA NUEVAS CONSULTAS</a:t>
            </a:r>
          </a:p>
          <a:p>
            <a:pPr marL="600075" lvl="1" indent="-257175">
              <a:buFont typeface="Wingdings" panose="05000000000000000000" pitchFamily="2" charset="2"/>
              <a:buChar char="§"/>
            </a:pPr>
            <a:r>
              <a:rPr lang="es-ES" sz="2100" b="1" dirty="0">
                <a:solidFill>
                  <a:srgbClr val="002060"/>
                </a:solidFill>
                <a:latin typeface="Calibri"/>
              </a:rPr>
              <a:t>RECOMENDACIÓN DEL SERVICIO</a:t>
            </a:r>
          </a:p>
          <a:p>
            <a:pPr marL="600075" lvl="1" indent="-257175">
              <a:buFont typeface="Wingdings" panose="05000000000000000000" pitchFamily="2" charset="2"/>
              <a:buChar char="§"/>
            </a:pPr>
            <a:r>
              <a:rPr lang="es-ES" sz="2100" b="1" dirty="0">
                <a:solidFill>
                  <a:srgbClr val="002060"/>
                </a:solidFill>
                <a:latin typeface="Calibri"/>
              </a:rPr>
              <a:t>PROPUESTAS DE MEJORA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1547664" y="1645920"/>
            <a:ext cx="5994666" cy="416083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3800" b="1" kern="1200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800" kern="0" dirty="0" smtClean="0">
                <a:solidFill>
                  <a:prstClr val="white"/>
                </a:solidFill>
              </a:rPr>
              <a:t>Secciones del cuestionario</a:t>
            </a:r>
            <a:endParaRPr lang="en-GB" sz="28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 bwMode="auto">
          <a:xfrm>
            <a:off x="1143001" y="2618910"/>
            <a:ext cx="6858000" cy="1080120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s-ES" sz="5400" kern="0" dirty="0">
                <a:solidFill>
                  <a:prstClr val="white"/>
                </a:solidFill>
              </a:rPr>
              <a:t>            </a:t>
            </a:r>
            <a:r>
              <a:rPr lang="es-ES" sz="4950" kern="0" dirty="0">
                <a:solidFill>
                  <a:prstClr val="white"/>
                </a:solidFill>
              </a:rPr>
              <a:t>Resultados</a:t>
            </a:r>
            <a:endParaRPr lang="en-GB" sz="4950" b="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30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149" y="1805948"/>
            <a:ext cx="5845074" cy="351326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 bwMode="auto">
          <a:xfrm>
            <a:off x="2607473" y="1400413"/>
            <a:ext cx="3834426" cy="270030"/>
          </a:xfrm>
          <a:prstGeom prst="rect">
            <a:avLst/>
          </a:prstGeom>
          <a:solidFill>
            <a:srgbClr val="FFD44B"/>
          </a:solidFill>
          <a:ln w="12700" cap="flat" cmpd="sng" algn="ctr">
            <a:solidFill>
              <a:srgbClr val="F5C849"/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>
              <a:defRPr/>
            </a:pPr>
            <a:r>
              <a:rPr lang="en-GB" sz="2000" kern="0" dirty="0">
                <a:solidFill>
                  <a:srgbClr val="1F497D">
                    <a:lumMod val="50000"/>
                  </a:srgbClr>
                </a:solidFill>
              </a:rPr>
              <a:t>CANAL DE ENTRADA</a:t>
            </a:r>
          </a:p>
        </p:txBody>
      </p:sp>
    </p:spTree>
    <p:extLst>
      <p:ext uri="{BB962C8B-B14F-4D97-AF65-F5344CB8AC3E}">
        <p14:creationId xmlns:p14="http://schemas.microsoft.com/office/powerpoint/2010/main" val="42193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249742" y="5284930"/>
            <a:ext cx="1797051" cy="276999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200" b="1" i="1" kern="0" dirty="0">
                <a:solidFill>
                  <a:srgbClr val="003366"/>
                </a:solidFill>
                <a:latin typeface="Arial" pitchFamily="34" charset="0"/>
              </a:rPr>
              <a:t>98% Satisfechos</a:t>
            </a:r>
            <a:endParaRPr lang="en-US" sz="1200" b="1" i="1" kern="0" dirty="0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5220073" y="5284930"/>
            <a:ext cx="1708618" cy="276999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200" b="1" i="1" kern="0" dirty="0">
                <a:solidFill>
                  <a:srgbClr val="003366"/>
                </a:solidFill>
                <a:latin typeface="Arial" pitchFamily="34" charset="0"/>
              </a:rPr>
              <a:t>1% Insatisfechos</a:t>
            </a:r>
            <a:endParaRPr lang="en-US" sz="1200" b="1" i="1" kern="0" dirty="0">
              <a:solidFill>
                <a:srgbClr val="003366"/>
              </a:solidFill>
              <a:latin typeface="Arial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700" y="1848251"/>
            <a:ext cx="5400600" cy="3161499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 bwMode="auto">
          <a:xfrm>
            <a:off x="2654787" y="1438056"/>
            <a:ext cx="3834426" cy="270030"/>
          </a:xfrm>
          <a:prstGeom prst="rect">
            <a:avLst/>
          </a:prstGeom>
          <a:solidFill>
            <a:srgbClr val="FFD44B"/>
          </a:solidFill>
          <a:ln w="12700" cap="flat" cmpd="sng" algn="ctr">
            <a:solidFill>
              <a:srgbClr val="F5C849"/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 smtClean="0">
                <a:solidFill>
                  <a:srgbClr val="1F497D">
                    <a:lumMod val="50000"/>
                  </a:srgbClr>
                </a:solidFill>
              </a:rPr>
              <a:t>ATENCIÓN RECIBIDA</a:t>
            </a:r>
            <a:endParaRPr lang="en-GB" sz="2000" kern="0" dirty="0">
              <a:solidFill>
                <a:srgbClr val="1F497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141731" y="4849271"/>
            <a:ext cx="1748986" cy="276999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200" b="1" i="1" kern="0" dirty="0">
                <a:solidFill>
                  <a:srgbClr val="003366"/>
                </a:solidFill>
                <a:latin typeface="Arial" pitchFamily="34" charset="0"/>
              </a:rPr>
              <a:t>98% Satisfechos</a:t>
            </a:r>
            <a:endParaRPr lang="en-US" sz="1200" b="1" i="1" kern="0" dirty="0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5382091" y="4849271"/>
            <a:ext cx="1708618" cy="276999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200" b="1" i="1" kern="0" dirty="0">
                <a:solidFill>
                  <a:srgbClr val="003366"/>
                </a:solidFill>
                <a:latin typeface="Arial" pitchFamily="34" charset="0"/>
              </a:rPr>
              <a:t>1% Insatisfechos</a:t>
            </a:r>
            <a:endParaRPr lang="en-US" sz="1200" b="1" i="1" kern="0" dirty="0">
              <a:solidFill>
                <a:srgbClr val="003366"/>
              </a:solidFill>
              <a:latin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395" y="1602814"/>
            <a:ext cx="5346594" cy="3149657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 bwMode="auto">
          <a:xfrm>
            <a:off x="2572836" y="1156945"/>
            <a:ext cx="4025712" cy="349069"/>
          </a:xfrm>
          <a:prstGeom prst="rect">
            <a:avLst/>
          </a:prstGeom>
          <a:solidFill>
            <a:srgbClr val="FFD44B"/>
          </a:solidFill>
          <a:ln w="12700" cap="flat" cmpd="sng" algn="ctr">
            <a:solidFill>
              <a:srgbClr val="F5C849"/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>
                <a:solidFill>
                  <a:srgbClr val="1F497D">
                    <a:lumMod val="50000"/>
                  </a:srgbClr>
                </a:solidFill>
              </a:rPr>
              <a:t>CLARIDAD INFORMACIÓN RECIBIDA</a:t>
            </a:r>
          </a:p>
        </p:txBody>
      </p:sp>
    </p:spTree>
    <p:extLst>
      <p:ext uri="{BB962C8B-B14F-4D97-AF65-F5344CB8AC3E}">
        <p14:creationId xmlns:p14="http://schemas.microsoft.com/office/powerpoint/2010/main" val="1296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249742" y="4880131"/>
            <a:ext cx="1797051" cy="276999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200" b="1" i="1" kern="0" dirty="0">
                <a:solidFill>
                  <a:srgbClr val="003366"/>
                </a:solidFill>
                <a:latin typeface="Arial" pitchFamily="34" charset="0"/>
              </a:rPr>
              <a:t>94% Satisfechos</a:t>
            </a:r>
            <a:endParaRPr lang="en-US" sz="1200" b="1" i="1" kern="0" dirty="0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5328085" y="4880131"/>
            <a:ext cx="1708618" cy="276999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200" b="1" i="1" kern="0" dirty="0">
                <a:solidFill>
                  <a:srgbClr val="003366"/>
                </a:solidFill>
                <a:latin typeface="Arial" pitchFamily="34" charset="0"/>
              </a:rPr>
              <a:t>1% Insatisfechos</a:t>
            </a:r>
            <a:endParaRPr lang="en-US" sz="1200" b="1" i="1" kern="0" dirty="0">
              <a:solidFill>
                <a:srgbClr val="003366"/>
              </a:solidFill>
              <a:latin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503" y="1791782"/>
            <a:ext cx="5110996" cy="3004070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 bwMode="auto">
          <a:xfrm>
            <a:off x="2477193" y="1437473"/>
            <a:ext cx="4080600" cy="270030"/>
          </a:xfrm>
          <a:prstGeom prst="rect">
            <a:avLst/>
          </a:prstGeom>
          <a:solidFill>
            <a:srgbClr val="FFD44B"/>
          </a:solidFill>
          <a:ln w="12700" cap="flat" cmpd="sng" algn="ctr">
            <a:solidFill>
              <a:srgbClr val="F5C849"/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>
              <a:defRPr/>
            </a:pPr>
            <a:r>
              <a:rPr lang="en-GB" sz="2000" kern="0" dirty="0">
                <a:solidFill>
                  <a:srgbClr val="1F497D">
                    <a:lumMod val="50000"/>
                  </a:srgbClr>
                </a:solidFill>
              </a:rPr>
              <a:t>UTILIDAD INFORMACIÓN RECIBIDA</a:t>
            </a:r>
          </a:p>
        </p:txBody>
      </p:sp>
    </p:spTree>
    <p:extLst>
      <p:ext uri="{BB962C8B-B14F-4D97-AF65-F5344CB8AC3E}">
        <p14:creationId xmlns:p14="http://schemas.microsoft.com/office/powerpoint/2010/main" val="331698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141730" y="4989403"/>
            <a:ext cx="1797051" cy="276999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200" b="1" i="1" kern="0" dirty="0">
                <a:solidFill>
                  <a:srgbClr val="003366"/>
                </a:solidFill>
                <a:latin typeface="Arial" pitchFamily="34" charset="0"/>
              </a:rPr>
              <a:t>95% Satisfechos</a:t>
            </a:r>
            <a:endParaRPr lang="en-US" sz="1200" b="1" i="1" kern="0" dirty="0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5382091" y="4989403"/>
            <a:ext cx="1708618" cy="276999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200" b="1" i="1" kern="0" dirty="0">
                <a:solidFill>
                  <a:srgbClr val="003366"/>
                </a:solidFill>
                <a:latin typeface="Arial" pitchFamily="34" charset="0"/>
              </a:rPr>
              <a:t>2% Insatisfechos</a:t>
            </a:r>
            <a:endParaRPr lang="en-US" sz="1200" b="1" i="1" kern="0" dirty="0">
              <a:solidFill>
                <a:srgbClr val="003366"/>
              </a:solidFill>
              <a:latin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701" y="1771355"/>
            <a:ext cx="5400599" cy="3133769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 bwMode="auto">
          <a:xfrm>
            <a:off x="2227811" y="1417046"/>
            <a:ext cx="4504575" cy="270030"/>
          </a:xfrm>
          <a:prstGeom prst="rect">
            <a:avLst/>
          </a:prstGeom>
          <a:solidFill>
            <a:srgbClr val="FFD44B"/>
          </a:solidFill>
          <a:ln w="12700" cap="flat" cmpd="sng" algn="ctr">
            <a:solidFill>
              <a:srgbClr val="F5C849"/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>
              <a:defRPr/>
            </a:pPr>
            <a:r>
              <a:rPr lang="en-GB" sz="2000" kern="0" dirty="0">
                <a:solidFill>
                  <a:srgbClr val="1F497D">
                    <a:lumMod val="50000"/>
                  </a:srgbClr>
                </a:solidFill>
              </a:rPr>
              <a:t>APRENDIZAJE PARA NUEVAS CONSULTAS</a:t>
            </a:r>
          </a:p>
        </p:txBody>
      </p:sp>
    </p:spTree>
    <p:extLst>
      <p:ext uri="{BB962C8B-B14F-4D97-AF65-F5344CB8AC3E}">
        <p14:creationId xmlns:p14="http://schemas.microsoft.com/office/powerpoint/2010/main" val="262327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OEPM_3_4.potx" id="{944A6305-B947-4F7B-8BE4-495FE4B90ECF}" vid="{6517FE23-6138-4D64-8E33-4399C6776C8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598</Words>
  <Application>Microsoft Office PowerPoint</Application>
  <PresentationFormat>Presentación en pantalla (4:3)</PresentationFormat>
  <Paragraphs>177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¡Vuestra opinión es importante!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García Bueno, María Jesús</dc:creator>
  <cp:lastModifiedBy>Martínez De La Rocha, Ana Luisa</cp:lastModifiedBy>
  <cp:revision>14</cp:revision>
  <dcterms:created xsi:type="dcterms:W3CDTF">2024-10-10T17:15:52Z</dcterms:created>
  <dcterms:modified xsi:type="dcterms:W3CDTF">2025-04-22T09:52:24Z</dcterms:modified>
</cp:coreProperties>
</file>